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7" r:id="rId2"/>
    <p:sldId id="307" r:id="rId3"/>
    <p:sldId id="315" r:id="rId4"/>
    <p:sldId id="305" r:id="rId5"/>
    <p:sldId id="316" r:id="rId6"/>
    <p:sldId id="317" r:id="rId7"/>
    <p:sldId id="318" r:id="rId8"/>
    <p:sldId id="312" r:id="rId9"/>
    <p:sldId id="322" r:id="rId10"/>
    <p:sldId id="308" r:id="rId11"/>
    <p:sldId id="298" r:id="rId12"/>
    <p:sldId id="289" r:id="rId13"/>
    <p:sldId id="288" r:id="rId14"/>
    <p:sldId id="314" r:id="rId15"/>
    <p:sldId id="323" r:id="rId16"/>
    <p:sldId id="324" r:id="rId17"/>
    <p:sldId id="287" r:id="rId18"/>
    <p:sldId id="319" r:id="rId19"/>
  </p:sldIdLst>
  <p:sldSz cx="9144000" cy="5143500" type="screen16x9"/>
  <p:notesSz cx="6858000" cy="9144000"/>
  <p:defaultTextStyle>
    <a:defPPr>
      <a:defRPr lang="pt-BR"/>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1"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1" userDrawn="1">
          <p15:clr>
            <a:srgbClr val="A4A3A4"/>
          </p15:clr>
        </p15:guide>
        <p15:guide id="2" pos="2880" userDrawn="1">
          <p15:clr>
            <a:srgbClr val="A4A3A4"/>
          </p15:clr>
        </p15:guide>
        <p15:guide id="3" orient="horz" pos="522" userDrawn="1">
          <p15:clr>
            <a:srgbClr val="A4A3A4"/>
          </p15:clr>
        </p15:guide>
        <p15:guide id="4" orient="horz" pos="968" userDrawn="1">
          <p15:clr>
            <a:srgbClr val="A4A3A4"/>
          </p15:clr>
        </p15:guide>
        <p15:guide id="5" pos="37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Soares"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9"/>
    <a:srgbClr val="80C342"/>
    <a:srgbClr val="4C4D4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5" autoAdjust="0"/>
    <p:restoredTop sz="94660"/>
  </p:normalViewPr>
  <p:slideViewPr>
    <p:cSldViewPr snapToGrid="0">
      <p:cViewPr varScale="1">
        <p:scale>
          <a:sx n="115" d="100"/>
          <a:sy n="115" d="100"/>
        </p:scale>
        <p:origin x="-276" y="-96"/>
      </p:cViewPr>
      <p:guideLst>
        <p:guide orient="horz" pos="191"/>
        <p:guide orient="horz" pos="522"/>
        <p:guide orient="horz" pos="968"/>
        <p:guide pos="2880"/>
        <p:guide pos="37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74AB-095C-45A2-AE5A-38D2FF0CED92}" type="datetimeFigureOut">
              <a:rPr lang="pt-BR" smtClean="0"/>
              <a:t>29/03/2016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4CAFF-3982-4A4A-A7AC-B6A58AF09960}" type="slidenum">
              <a:rPr lang="pt-BR" smtClean="0"/>
              <a:t>‹nº›</a:t>
            </a:fld>
            <a:endParaRPr lang="pt-BR"/>
          </a:p>
        </p:txBody>
      </p:sp>
    </p:spTree>
    <p:extLst>
      <p:ext uri="{BB962C8B-B14F-4D97-AF65-F5344CB8AC3E}">
        <p14:creationId xmlns:p14="http://schemas.microsoft.com/office/powerpoint/2010/main" val="19351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E0857D3-5735-4648-9DBC-43E636AA565F}" type="slidenum">
              <a:rPr lang="pt-BR" smtClean="0"/>
              <a:t>7</a:t>
            </a:fld>
            <a:endParaRPr lang="pt-BR"/>
          </a:p>
        </p:txBody>
      </p:sp>
    </p:spTree>
    <p:extLst>
      <p:ext uri="{BB962C8B-B14F-4D97-AF65-F5344CB8AC3E}">
        <p14:creationId xmlns:p14="http://schemas.microsoft.com/office/powerpoint/2010/main" val="142762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E0857D3-5735-4648-9DBC-43E636AA565F}" type="slidenum">
              <a:rPr lang="pt-BR" smtClean="0"/>
              <a:t>8</a:t>
            </a:fld>
            <a:endParaRPr lang="pt-BR"/>
          </a:p>
        </p:txBody>
      </p:sp>
    </p:spTree>
    <p:extLst>
      <p:ext uri="{BB962C8B-B14F-4D97-AF65-F5344CB8AC3E}">
        <p14:creationId xmlns:p14="http://schemas.microsoft.com/office/powerpoint/2010/main" val="65267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Rules are stricter than those established by the Regulator, but never against it</a:t>
            </a:r>
          </a:p>
          <a:p>
            <a:pPr marL="171450" indent="-171450">
              <a:buFont typeface="Arial"/>
              <a:buChar char="•"/>
            </a:pPr>
            <a:endParaRPr lang="en-US" dirty="0" smtClean="0"/>
          </a:p>
          <a:p>
            <a:pPr marL="171450" indent="-171450">
              <a:buFont typeface="Arial"/>
              <a:buChar char="•"/>
            </a:pPr>
            <a:r>
              <a:rPr lang="en-US" dirty="0" smtClean="0"/>
              <a:t>Voluntary adherence to the Regulation Codes:</a:t>
            </a:r>
          </a:p>
          <a:p>
            <a:pPr marL="628650" lvl="1" indent="-171450">
              <a:buFont typeface="Arial"/>
              <a:buChar char="•"/>
            </a:pPr>
            <a:r>
              <a:rPr lang="en-US" dirty="0" smtClean="0"/>
              <a:t>Mandatory to members of the Association, that adhere to the Codes according to the activities performed</a:t>
            </a:r>
          </a:p>
          <a:p>
            <a:pPr marL="628650" lvl="1" indent="-171450">
              <a:buFont typeface="Arial"/>
              <a:buChar char="•"/>
            </a:pPr>
            <a:r>
              <a:rPr lang="en-US" dirty="0" smtClean="0"/>
              <a:t>Non-members may adhere, according to a submission process</a:t>
            </a:r>
          </a:p>
          <a:p>
            <a:pPr marL="628650" lvl="1" indent="-171450">
              <a:buFont typeface="Arial"/>
              <a:buChar char="•"/>
            </a:pPr>
            <a:r>
              <a:rPr lang="en-US" dirty="0" smtClean="0"/>
              <a:t>Formal and documented process:</a:t>
            </a:r>
          </a:p>
          <a:p>
            <a:pPr marL="914400" lvl="2" indent="0">
              <a:buFont typeface="Arial"/>
              <a:buNone/>
            </a:pPr>
            <a:r>
              <a:rPr lang="en-US" i="1" dirty="0" smtClean="0"/>
              <a:t>- Formal submission to the Association’s Supervision Forums and to its sanctioning process</a:t>
            </a:r>
          </a:p>
          <a:p>
            <a:pPr marL="914400" lvl="2" indent="0">
              <a:buFont typeface="Arial"/>
              <a:buNone/>
            </a:pPr>
            <a:r>
              <a:rPr lang="en-US" i="1" dirty="0" smtClean="0"/>
              <a:t>- Common and specific requirements according to the 12 existing Codes</a:t>
            </a:r>
          </a:p>
          <a:p>
            <a:pPr marL="628650" lvl="1" indent="-171450">
              <a:buFont typeface="Arial"/>
              <a:buChar char="•"/>
            </a:pPr>
            <a:r>
              <a:rPr lang="en-US" dirty="0" smtClean="0"/>
              <a:t>Third parties services contracted by members or adherents will require the adherence of the third party, when applicable</a:t>
            </a:r>
          </a:p>
          <a:p>
            <a:pPr marL="628650" lvl="1" indent="-171450">
              <a:buFont typeface="Arial"/>
              <a:buChar char="•"/>
            </a:pPr>
            <a:r>
              <a:rPr lang="en-US" dirty="0" smtClean="0"/>
              <a:t>Seal for attesting compliance with minimum requirements</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A50254D-E45E-429B-8C8E-E7C9EE511683}" type="slidenum">
              <a:rPr lang="pt-BR" smtClean="0"/>
              <a:pPr/>
              <a:t>9</a:t>
            </a:fld>
            <a:endParaRPr lang="pt-BR"/>
          </a:p>
        </p:txBody>
      </p:sp>
    </p:spTree>
    <p:extLst>
      <p:ext uri="{BB962C8B-B14F-4D97-AF65-F5344CB8AC3E}">
        <p14:creationId xmlns:p14="http://schemas.microsoft.com/office/powerpoint/2010/main" val="304669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Central Bank of Brazil: Operationalization of </a:t>
            </a:r>
            <a:r>
              <a:rPr lang="en-US" sz="1200" kern="1200" dirty="0" err="1" smtClean="0">
                <a:solidFill>
                  <a:schemeClr val="tx1"/>
                </a:solidFill>
                <a:effectLst/>
                <a:latin typeface="+mn-lt"/>
                <a:ea typeface="+mn-ea"/>
                <a:cs typeface="+mn-cs"/>
              </a:rPr>
              <a:t>Selic</a:t>
            </a:r>
            <a:r>
              <a:rPr lang="en-US" sz="1200" kern="1200" dirty="0" smtClean="0">
                <a:solidFill>
                  <a:schemeClr val="tx1"/>
                </a:solidFill>
                <a:effectLst/>
                <a:latin typeface="+mn-lt"/>
                <a:ea typeface="+mn-ea"/>
                <a:cs typeface="+mn-cs"/>
              </a:rPr>
              <a:t>.</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CVM (Brazilian Securities Commission): Preliminary analysis of public offerings, application of penalties and signing of terms of commitment, Exchange of information for calculating the IHFA (ANBIMA’S Hedge Fund Index).</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Previc</a:t>
            </a:r>
            <a:r>
              <a:rPr lang="en-US" sz="1200" kern="1200" dirty="0" smtClean="0">
                <a:solidFill>
                  <a:schemeClr val="tx1"/>
                </a:solidFill>
                <a:effectLst/>
                <a:latin typeface="+mn-lt"/>
                <a:ea typeface="+mn-ea"/>
                <a:cs typeface="+mn-cs"/>
              </a:rPr>
              <a:t> (National Superintendence for Pension Funds): Discussion of common issues and exchange of information.</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Previc</a:t>
            </a:r>
            <a:r>
              <a:rPr lang="en-US" sz="1200" kern="1200" dirty="0" smtClean="0">
                <a:solidFill>
                  <a:schemeClr val="tx1"/>
                </a:solidFill>
                <a:effectLst/>
                <a:latin typeface="+mn-lt"/>
                <a:ea typeface="+mn-ea"/>
                <a:cs typeface="+mn-cs"/>
              </a:rPr>
              <a:t> (National Superintendence for Private Insurance): Discussion of common issues and exchange of information.</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National Treasury: Exchange of information for calculating the IMA (the ANBIMA Market Index)</a:t>
            </a: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50254D-E45E-429B-8C8E-E7C9EE511683}" type="slidenum">
              <a:rPr lang="pt-BR" smtClean="0"/>
              <a:pPr/>
              <a:t>15</a:t>
            </a:fld>
            <a:endParaRPr lang="pt-BR"/>
          </a:p>
        </p:txBody>
      </p:sp>
    </p:spTree>
    <p:extLst>
      <p:ext uri="{BB962C8B-B14F-4D97-AF65-F5344CB8AC3E}">
        <p14:creationId xmlns:p14="http://schemas.microsoft.com/office/powerpoint/2010/main" val="237684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CDES (Social and Economic Development Board): Advise the President of Brazil in drafting specific policies and guidelines, and consider proposals for public policies, structural reforms, and for social and development referred to it by the President, with a view to coordinating of government relations with representatives of society. (BNDES). Representative: President (Denise </a:t>
            </a:r>
            <a:r>
              <a:rPr lang="en-US" sz="1200" kern="1200" dirty="0" err="1" smtClean="0">
                <a:solidFill>
                  <a:schemeClr val="tx1"/>
                </a:solidFill>
                <a:effectLst/>
                <a:latin typeface="+mn-lt"/>
                <a:ea typeface="+mn-ea"/>
                <a:cs typeface="+mn-cs"/>
              </a:rPr>
              <a:t>Pavarina</a:t>
            </a:r>
            <a:r>
              <a:rPr lang="en-US" sz="1200" kern="1200" dirty="0" smtClean="0">
                <a:solidFill>
                  <a:schemeClr val="tx1"/>
                </a:solidFill>
                <a:effectLst/>
                <a:latin typeface="+mn-lt"/>
                <a:ea typeface="+mn-ea"/>
                <a:cs typeface="+mn-cs"/>
              </a:rPr>
              <a:t>)</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CVM Advisory Committee on Education: Coordinate, organize, and execute financial education and investor actions, together with the other entities in the market. Eight market entities are part of it. ANBIMA - Founding member.</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Conef</a:t>
            </a:r>
            <a:r>
              <a:rPr lang="en-US" sz="1200" kern="1200" dirty="0" smtClean="0">
                <a:solidFill>
                  <a:schemeClr val="tx1"/>
                </a:solidFill>
                <a:effectLst/>
                <a:latin typeface="+mn-lt"/>
                <a:ea typeface="+mn-ea"/>
                <a:cs typeface="+mn-cs"/>
              </a:rPr>
              <a:t> - National Committee for Financial Education: Define plans, programs, activities, and coordinate the implementation of ENEF. Established within the Ministry of Finance.</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Board: Decide on all matters relating to ENEF (National Strategy for Financial Education). Standing Commission: Operational arm of CONEF, analyzing and developing proposals to be submitted for decision by CONEF.</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CRSFN - </a:t>
            </a:r>
            <a:r>
              <a:rPr lang="en-US" sz="1200" kern="1200" dirty="0" err="1" smtClean="0">
                <a:solidFill>
                  <a:schemeClr val="tx1"/>
                </a:solidFill>
                <a:effectLst/>
                <a:latin typeface="+mn-lt"/>
                <a:ea typeface="+mn-ea"/>
                <a:cs typeface="+mn-cs"/>
              </a:rPr>
              <a:t>Bacen</a:t>
            </a:r>
            <a:r>
              <a:rPr lang="en-US" sz="1200" kern="1200" dirty="0" smtClean="0">
                <a:solidFill>
                  <a:schemeClr val="tx1"/>
                </a:solidFill>
                <a:effectLst/>
                <a:latin typeface="+mn-lt"/>
                <a:ea typeface="+mn-ea"/>
                <a:cs typeface="+mn-cs"/>
              </a:rPr>
              <a:t>: Dubbed “</a:t>
            </a:r>
            <a:r>
              <a:rPr lang="en-US" sz="1200" kern="1200" dirty="0" err="1" smtClean="0">
                <a:solidFill>
                  <a:schemeClr val="tx1"/>
                </a:solidFill>
                <a:effectLst/>
                <a:latin typeface="+mn-lt"/>
                <a:ea typeface="+mn-ea"/>
                <a:cs typeface="+mn-cs"/>
              </a:rPr>
              <a:t>Conselhinho</a:t>
            </a:r>
            <a:r>
              <a:rPr lang="en-US" sz="1200" kern="1200" dirty="0" smtClean="0">
                <a:solidFill>
                  <a:schemeClr val="tx1"/>
                </a:solidFill>
                <a:effectLst/>
                <a:latin typeface="+mn-lt"/>
                <a:ea typeface="+mn-ea"/>
                <a:cs typeface="+mn-cs"/>
              </a:rPr>
              <a:t>” (or Small Board), the National Financial System Appeals Board is a second degree collegiate Board that is part of the structure of the Ministry of Finance and aims to hand down decisions on appeals on the second and last administrative instances.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OECD - INFE: Network of governmental institutions that have programs and initiatives on financial education. ANBIMA can participate in the debates and discussion groups; however, it is not entitled to voting rights or any other resolution.</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CNF (National Confederation of Financial Institutions)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Guide, coordinate, promote, defend, and represent the interests of the financial institutions at the national level aiming to strengthen and develop their activities.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CEMEC – Center for Studies on the Capital Markets</a:t>
            </a:r>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Accumulate, generate, and disseminate knowledge on savings and financing mobilization of the Brazilian economy and promote broad debates concerning the capital market’s performance and functionality by disseminating data and reports and promoting studies, research, and seminars.</a:t>
            </a:r>
            <a:endParaRPr lang="pt-BR" sz="1200" kern="1200" dirty="0" smtClean="0">
              <a:solidFill>
                <a:schemeClr val="tx1"/>
              </a:solidFill>
              <a:effectLst/>
              <a:latin typeface="+mn-lt"/>
              <a:ea typeface="+mn-ea"/>
              <a:cs typeface="+mn-cs"/>
            </a:endParaRPr>
          </a:p>
          <a:p>
            <a:pPr marL="171450" indent="-171450">
              <a:buFont typeface="Arial"/>
              <a:buChar char="•"/>
            </a:pPr>
            <a:endParaRPr lang="pt-B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50254D-E45E-429B-8C8E-E7C9EE511683}" type="slidenum">
              <a:rPr lang="pt-BR" smtClean="0"/>
              <a:pPr/>
              <a:t>16</a:t>
            </a:fld>
            <a:endParaRPr lang="pt-BR"/>
          </a:p>
        </p:txBody>
      </p:sp>
    </p:spTree>
    <p:extLst>
      <p:ext uri="{BB962C8B-B14F-4D97-AF65-F5344CB8AC3E}">
        <p14:creationId xmlns:p14="http://schemas.microsoft.com/office/powerpoint/2010/main" val="197634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pt-BR" smtClean="0"/>
              <a:t>Clique para editar o título mestre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8B8B853-B87B-40B4-A78C-B04BA1DC05A1}" type="datetimeFigureOut">
              <a:rPr lang="pt-BR" smtClean="0"/>
              <a:t>29/03/2016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75754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B8B853-B87B-40B4-A78C-B04BA1DC05A1}" type="datetimeFigureOut">
              <a:rPr lang="pt-BR" smtClean="0"/>
              <a:t>29/03/2016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114074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B8B853-B87B-40B4-A78C-B04BA1DC05A1}" type="datetimeFigureOut">
              <a:rPr lang="pt-BR" smtClean="0"/>
              <a:t>29/03/2016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365950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11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8B8B853-B87B-40B4-A78C-B04BA1DC05A1}" type="datetimeFigureOut">
              <a:rPr lang="pt-BR" smtClean="0"/>
              <a:t>29/03/2016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174682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8B8B853-B87B-40B4-A78C-B04BA1DC05A1}" type="datetimeFigureOut">
              <a:rPr lang="pt-BR" smtClean="0"/>
              <a:t>29/03/2016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10026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8B8B853-B87B-40B4-A78C-B04BA1DC05A1}" type="datetimeFigureOut">
              <a:rPr lang="pt-BR" smtClean="0"/>
              <a:t>29/03/2016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273577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Content Placeholder 3"/>
          <p:cNvSpPr>
            <a:spLocks noGrp="1"/>
          </p:cNvSpPr>
          <p:nvPr>
            <p:ph sz="half" idx="2"/>
          </p:nvPr>
        </p:nvSpPr>
        <p:spPr>
          <a:xfrm>
            <a:off x="629842" y="1878806"/>
            <a:ext cx="3868340" cy="276344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Content Placeholder 5"/>
          <p:cNvSpPr>
            <a:spLocks noGrp="1"/>
          </p:cNvSpPr>
          <p:nvPr>
            <p:ph sz="quarter" idx="4"/>
          </p:nvPr>
        </p:nvSpPr>
        <p:spPr>
          <a:xfrm>
            <a:off x="4629150" y="1878806"/>
            <a:ext cx="3887391" cy="276344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8B8B853-B87B-40B4-A78C-B04BA1DC05A1}" type="datetimeFigureOut">
              <a:rPr lang="pt-BR" smtClean="0"/>
              <a:t>29/03/2016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351215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8B8B853-B87B-40B4-A78C-B04BA1DC05A1}" type="datetimeFigureOut">
              <a:rPr lang="pt-BR" smtClean="0"/>
              <a:t>29/03/2016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97872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8B853-B87B-40B4-A78C-B04BA1DC05A1}" type="datetimeFigureOut">
              <a:rPr lang="pt-BR" smtClean="0"/>
              <a:t>29/03/2016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117086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pt-BR" smtClean="0"/>
              <a:t>Clique para editar o título mestre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8B8B853-B87B-40B4-A78C-B04BA1DC05A1}" type="datetimeFigureOut">
              <a:rPr lang="pt-BR" smtClean="0"/>
              <a:t>29/03/2016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328027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8B8B853-B87B-40B4-A78C-B04BA1DC05A1}" type="datetimeFigureOut">
              <a:rPr lang="pt-BR" smtClean="0"/>
              <a:t>29/03/2016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93AD4E9-54C6-4C31-8FFF-81D6EE9FF75B}" type="slidenum">
              <a:rPr lang="pt-BR" smtClean="0"/>
              <a:t>‹nº›</a:t>
            </a:fld>
            <a:endParaRPr lang="pt-BR"/>
          </a:p>
        </p:txBody>
      </p:sp>
    </p:spTree>
    <p:extLst>
      <p:ext uri="{BB962C8B-B14F-4D97-AF65-F5344CB8AC3E}">
        <p14:creationId xmlns:p14="http://schemas.microsoft.com/office/powerpoint/2010/main" val="131172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B8B853-B87B-40B4-A78C-B04BA1DC05A1}" type="datetimeFigureOut">
              <a:rPr lang="pt-BR" smtClean="0"/>
              <a:t>29/03/2016</a:t>
            </a:fld>
            <a:endParaRPr lang="pt-B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3AD4E9-54C6-4C31-8FFF-81D6EE9FF75B}" type="slidenum">
              <a:rPr lang="pt-BR" smtClean="0"/>
              <a:t>‹nº›</a:t>
            </a:fld>
            <a:endParaRPr lang="pt-BR"/>
          </a:p>
        </p:txBody>
      </p:sp>
    </p:spTree>
    <p:extLst>
      <p:ext uri="{BB962C8B-B14F-4D97-AF65-F5344CB8AC3E}">
        <p14:creationId xmlns:p14="http://schemas.microsoft.com/office/powerpoint/2010/main" val="16031336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39.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11.png"/><Relationship Id="rId4" Type="http://schemas.openxmlformats.org/officeDocument/2006/relationships/image" Target="../media/image61.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t="10862" r="38884"/>
          <a:stretch/>
        </p:blipFill>
        <p:spPr>
          <a:xfrm>
            <a:off x="0" y="558800"/>
            <a:ext cx="5588000" cy="4585799"/>
          </a:xfrm>
          <a:prstGeom prst="rect">
            <a:avLst/>
          </a:prstGeom>
          <a:noFill/>
          <a:ln>
            <a:noFill/>
          </a:ln>
        </p:spPr>
      </p:pic>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r="44857"/>
          <a:stretch/>
        </p:blipFill>
        <p:spPr>
          <a:xfrm>
            <a:off x="0" y="0"/>
            <a:ext cx="5041900" cy="5144599"/>
          </a:xfrm>
          <a:prstGeom prst="rect">
            <a:avLst/>
          </a:prstGeom>
          <a:noFill/>
          <a:ln>
            <a:noFill/>
          </a:ln>
        </p:spPr>
      </p:pic>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56947" b="32840"/>
          <a:stretch/>
        </p:blipFill>
        <p:spPr>
          <a:xfrm>
            <a:off x="6702200" y="-3530600"/>
            <a:ext cx="3935645" cy="3454400"/>
          </a:xfrm>
          <a:prstGeom prst="rect">
            <a:avLst/>
          </a:prstGeom>
        </p:spPr>
      </p:pic>
      <p:pic>
        <p:nvPicPr>
          <p:cNvPr id="6" name="Imagem 5"/>
          <p:cNvPicPr>
            <a:picLocks noChangeAspect="1"/>
          </p:cNvPicPr>
          <p:nvPr/>
        </p:nvPicPr>
        <p:blipFill rotWithShape="1">
          <a:blip r:embed="rId4">
            <a:extLst>
              <a:ext uri="{28A0092B-C50C-407E-A947-70E740481C1C}">
                <a14:useLocalDpi xmlns:a14="http://schemas.microsoft.com/office/drawing/2010/main" val="0"/>
              </a:ext>
            </a:extLst>
          </a:blip>
          <a:srcRect l="27355" t="60000" r="41664"/>
          <a:stretch/>
        </p:blipFill>
        <p:spPr>
          <a:xfrm>
            <a:off x="-59872" y="5514975"/>
            <a:ext cx="2832101" cy="2057400"/>
          </a:xfrm>
          <a:prstGeom prst="rect">
            <a:avLst/>
          </a:prstGeom>
        </p:spPr>
      </p:pic>
      <p:pic>
        <p:nvPicPr>
          <p:cNvPr id="7" name="Imagem 6"/>
          <p:cNvPicPr>
            <a:picLocks noChangeAspect="1"/>
          </p:cNvPicPr>
          <p:nvPr/>
        </p:nvPicPr>
        <p:blipFill rotWithShape="1">
          <a:blip r:embed="rId4">
            <a:extLst>
              <a:ext uri="{28A0092B-C50C-407E-A947-70E740481C1C}">
                <a14:useLocalDpi xmlns:a14="http://schemas.microsoft.com/office/drawing/2010/main" val="0"/>
              </a:ext>
            </a:extLst>
          </a:blip>
          <a:srcRect l="76674" t="57284" r="12906" b="29877"/>
          <a:stretch/>
        </p:blipFill>
        <p:spPr>
          <a:xfrm>
            <a:off x="7117351" y="3186140"/>
            <a:ext cx="816650" cy="566211"/>
          </a:xfrm>
          <a:prstGeom prst="rect">
            <a:avLst/>
          </a:prstGeom>
        </p:spPr>
      </p:pic>
      <p:pic>
        <p:nvPicPr>
          <p:cNvPr id="8" name="Imagem 7"/>
          <p:cNvPicPr>
            <a:picLocks noChangeAspect="1"/>
          </p:cNvPicPr>
          <p:nvPr/>
        </p:nvPicPr>
        <p:blipFill rotWithShape="1">
          <a:blip r:embed="rId4">
            <a:extLst>
              <a:ext uri="{28A0092B-C50C-407E-A947-70E740481C1C}">
                <a14:useLocalDpi xmlns:a14="http://schemas.microsoft.com/office/drawing/2010/main" val="0"/>
              </a:ext>
            </a:extLst>
          </a:blip>
          <a:srcRect l="70562" t="70123" r="6792" b="20741"/>
          <a:stretch/>
        </p:blipFill>
        <p:spPr>
          <a:xfrm>
            <a:off x="6638250" y="3819370"/>
            <a:ext cx="1774853" cy="402881"/>
          </a:xfrm>
          <a:prstGeom prst="rect">
            <a:avLst/>
          </a:prstGeom>
        </p:spPr>
      </p:pic>
      <p:sp>
        <p:nvSpPr>
          <p:cNvPr id="10" name="Retângulo 9"/>
          <p:cNvSpPr/>
          <p:nvPr/>
        </p:nvSpPr>
        <p:spPr>
          <a:xfrm>
            <a:off x="5765756" y="2279175"/>
            <a:ext cx="3578774" cy="714939"/>
          </a:xfrm>
          <a:prstGeom prst="rect">
            <a:avLst/>
          </a:prstGeom>
        </p:spPr>
        <p:txBody>
          <a:bodyPr wrap="square">
            <a:spAutoFit/>
          </a:bodyPr>
          <a:lstStyle/>
          <a:p>
            <a:pPr algn="ctr">
              <a:lnSpc>
                <a:spcPct val="70000"/>
              </a:lnSpc>
            </a:pPr>
            <a:r>
              <a:rPr lang="en-US" sz="2800" b="1" dirty="0" smtClean="0">
                <a:solidFill>
                  <a:srgbClr val="0095D9"/>
                </a:solidFill>
              </a:rPr>
              <a:t>Institutional</a:t>
            </a:r>
          </a:p>
          <a:p>
            <a:pPr algn="ctr">
              <a:lnSpc>
                <a:spcPct val="70000"/>
              </a:lnSpc>
            </a:pPr>
            <a:r>
              <a:rPr lang="en-US" sz="2800" b="1" dirty="0" smtClean="0">
                <a:solidFill>
                  <a:srgbClr val="0095D9"/>
                </a:solidFill>
              </a:rPr>
              <a:t>Presentation</a:t>
            </a:r>
            <a:endParaRPr lang="en-US" sz="2800" b="1" dirty="0">
              <a:solidFill>
                <a:srgbClr val="0095D9"/>
              </a:solidFill>
            </a:endParaRPr>
          </a:p>
        </p:txBody>
      </p:sp>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1337" y="4417102"/>
            <a:ext cx="2487976" cy="324000"/>
          </a:xfrm>
          <a:prstGeom prst="rect">
            <a:avLst/>
          </a:prstGeom>
        </p:spPr>
      </p:pic>
    </p:spTree>
    <p:extLst>
      <p:ext uri="{BB962C8B-B14F-4D97-AF65-F5344CB8AC3E}">
        <p14:creationId xmlns:p14="http://schemas.microsoft.com/office/powerpoint/2010/main" val="398551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42" presetClass="path" presetSubtype="0" accel="50000" decel="50000" fill="hold" nodeType="withEffect">
                                  <p:stCondLst>
                                    <p:cond delay="500"/>
                                  </p:stCondLst>
                                  <p:childTnLst>
                                    <p:animMotion origin="layout" path="M -2.77778E-7 -2.71605E-6 L -0.27049 0.68704 " pathEditMode="relative" rAng="0" ptsTypes="AA">
                                      <p:cBhvr>
                                        <p:cTn id="12" dur="1000" fill="hold"/>
                                        <p:tgtEl>
                                          <p:spTgt spid="5"/>
                                        </p:tgtEl>
                                        <p:attrNameLst>
                                          <p:attrName>ppt_x</p:attrName>
                                          <p:attrName>ppt_y</p:attrName>
                                        </p:attrNameLst>
                                      </p:cBhvr>
                                      <p:rCtr x="-13524" y="34352"/>
                                    </p:animMotion>
                                  </p:childTnLst>
                                </p:cTn>
                              </p:par>
                              <p:par>
                                <p:cTn id="13" presetID="42" presetClass="path" presetSubtype="0" accel="50000" decel="50000" fill="hold" nodeType="withEffect">
                                  <p:stCondLst>
                                    <p:cond delay="500"/>
                                  </p:stCondLst>
                                  <p:childTnLst>
                                    <p:animMotion origin="layout" path="M -3.88889E-6 -2.22222E-6 L 0.17379 -0.47037 " pathEditMode="relative" rAng="0" ptsTypes="AA">
                                      <p:cBhvr>
                                        <p:cTn id="14" dur="1000" fill="hold"/>
                                        <p:tgtEl>
                                          <p:spTgt spid="6"/>
                                        </p:tgtEl>
                                        <p:attrNameLst>
                                          <p:attrName>ppt_x</p:attrName>
                                          <p:attrName>ppt_y</p:attrName>
                                        </p:attrNameLst>
                                      </p:cBhvr>
                                      <p:rCtr x="8681" y="-23519"/>
                                    </p:animMotion>
                                  </p:childTnLst>
                                </p:cTn>
                              </p:par>
                              <p:par>
                                <p:cTn id="15" presetID="53" presetClass="entr" presetSubtype="16" fill="hold" grpId="0" nodeType="withEffect">
                                  <p:stCondLst>
                                    <p:cond delay="50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animEffect transition="in" filter="fade">
                                      <p:cBhvr>
                                        <p:cTn id="19" dur="250"/>
                                        <p:tgtEl>
                                          <p:spTgt spid="1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fltVal val="0"/>
                                          </p:val>
                                        </p:tav>
                                        <p:tav tm="100000">
                                          <p:val>
                                            <p:strVal val="#ppt_w"/>
                                          </p:val>
                                        </p:tav>
                                      </p:tavLst>
                                    </p:anim>
                                    <p:anim calcmode="lin" valueType="num">
                                      <p:cBhvr>
                                        <p:cTn id="37" dur="250" fill="hold"/>
                                        <p:tgtEl>
                                          <p:spTgt spid="4"/>
                                        </p:tgtEl>
                                        <p:attrNameLst>
                                          <p:attrName>ppt_h</p:attrName>
                                        </p:attrNameLst>
                                      </p:cBhvr>
                                      <p:tavLst>
                                        <p:tav tm="0">
                                          <p:val>
                                            <p:fltVal val="0"/>
                                          </p:val>
                                        </p:tav>
                                        <p:tav tm="100000">
                                          <p:val>
                                            <p:strVal val="#ppt_h"/>
                                          </p:val>
                                        </p:tav>
                                      </p:tavLst>
                                    </p:anim>
                                    <p:animEffect transition="in" filter="fade">
                                      <p:cBhvr>
                                        <p:cTn id="3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a:picLocks noChangeAspect="1"/>
          </p:cNvPicPr>
          <p:nvPr/>
        </p:nvPicPr>
        <p:blipFill rotWithShape="1">
          <a:blip r:embed="rId2">
            <a:extLst>
              <a:ext uri="{28A0092B-C50C-407E-A947-70E740481C1C}">
                <a14:useLocalDpi xmlns:a14="http://schemas.microsoft.com/office/drawing/2010/main" val="0"/>
              </a:ext>
            </a:extLst>
          </a:blip>
          <a:srcRect r="83978" b="77707"/>
          <a:stretch/>
        </p:blipFill>
        <p:spPr>
          <a:xfrm>
            <a:off x="1354" y="0"/>
            <a:ext cx="1464589" cy="1146629"/>
          </a:xfrm>
          <a:prstGeom prst="rect">
            <a:avLst/>
          </a:prstGeom>
        </p:spPr>
      </p:pic>
      <p:sp>
        <p:nvSpPr>
          <p:cNvPr id="2" name="Retângulo 1"/>
          <p:cNvSpPr/>
          <p:nvPr/>
        </p:nvSpPr>
        <p:spPr>
          <a:xfrm>
            <a:off x="551259" y="963467"/>
            <a:ext cx="5397628" cy="535531"/>
          </a:xfrm>
          <a:prstGeom prst="rect">
            <a:avLst/>
          </a:prstGeom>
        </p:spPr>
        <p:txBody>
          <a:bodyPr wrap="square">
            <a:spAutoFit/>
          </a:bodyPr>
          <a:lstStyle/>
          <a:p>
            <a:pPr>
              <a:lnSpc>
                <a:spcPct val="90000"/>
              </a:lnSpc>
              <a:spcBef>
                <a:spcPct val="0"/>
              </a:spcBef>
              <a:buNone/>
            </a:pPr>
            <a:r>
              <a:rPr lang="en-US" altLang="pt-BR" sz="1600" dirty="0" smtClean="0">
                <a:solidFill>
                  <a:srgbClr val="4C4D4F"/>
                </a:solidFill>
              </a:rPr>
              <a:t>We seek to refine operating standards and monitor compliance with the rules</a:t>
            </a:r>
          </a:p>
        </p:txBody>
      </p:sp>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24854" t="41729" r="32773" b="19259"/>
          <a:stretch/>
        </p:blipFill>
        <p:spPr>
          <a:xfrm>
            <a:off x="2684678" y="2265419"/>
            <a:ext cx="3507426" cy="1816962"/>
          </a:xfrm>
          <a:prstGeom prst="rect">
            <a:avLst/>
          </a:prstGeom>
        </p:spPr>
      </p:pic>
      <p:pic>
        <p:nvPicPr>
          <p:cNvPr id="33" name="Imagem 32"/>
          <p:cNvPicPr>
            <a:picLocks noChangeAspect="1"/>
          </p:cNvPicPr>
          <p:nvPr/>
        </p:nvPicPr>
        <p:blipFill rotWithShape="1">
          <a:blip r:embed="rId4">
            <a:extLst>
              <a:ext uri="{28A0092B-C50C-407E-A947-70E740481C1C}">
                <a14:useLocalDpi xmlns:a14="http://schemas.microsoft.com/office/drawing/2010/main" val="0"/>
              </a:ext>
            </a:extLst>
          </a:blip>
          <a:srcRect l="20866" t="37301" r="30010" b="15320"/>
          <a:stretch/>
        </p:blipFill>
        <p:spPr>
          <a:xfrm>
            <a:off x="-608528" y="2032000"/>
            <a:ext cx="4165600" cy="2260600"/>
          </a:xfrm>
          <a:prstGeom prst="rect">
            <a:avLst/>
          </a:prstGeom>
          <a:noFill/>
          <a:ln>
            <a:noFill/>
          </a:ln>
        </p:spPr>
      </p:pic>
      <p:pic>
        <p:nvPicPr>
          <p:cNvPr id="35" name="Imagem 34"/>
          <p:cNvPicPr>
            <a:picLocks noChangeAspect="1"/>
          </p:cNvPicPr>
          <p:nvPr/>
        </p:nvPicPr>
        <p:blipFill rotWithShape="1">
          <a:blip r:embed="rId5">
            <a:extLst>
              <a:ext uri="{28A0092B-C50C-407E-A947-70E740481C1C}">
                <a14:useLocalDpi xmlns:a14="http://schemas.microsoft.com/office/drawing/2010/main" val="0"/>
              </a:ext>
            </a:extLst>
          </a:blip>
          <a:srcRect l="22830" t="39297" r="29038" b="18344"/>
          <a:stretch/>
        </p:blipFill>
        <p:spPr>
          <a:xfrm>
            <a:off x="5391150" y="2152650"/>
            <a:ext cx="4043136" cy="2002064"/>
          </a:xfrm>
          <a:prstGeom prst="rect">
            <a:avLst/>
          </a:prstGeom>
          <a:noFill/>
          <a:ln>
            <a:noFill/>
          </a:ln>
        </p:spPr>
      </p:pic>
      <p:grpSp>
        <p:nvGrpSpPr>
          <p:cNvPr id="11269" name="Grupo 11268"/>
          <p:cNvGrpSpPr/>
          <p:nvPr/>
        </p:nvGrpSpPr>
        <p:grpSpPr>
          <a:xfrm>
            <a:off x="8751" y="1587500"/>
            <a:ext cx="3748922" cy="1690464"/>
            <a:chOff x="36048" y="1511300"/>
            <a:chExt cx="3748922" cy="1690464"/>
          </a:xfrm>
        </p:grpSpPr>
        <p:pic>
          <p:nvPicPr>
            <p:cNvPr id="34" name="Imagem 33"/>
            <p:cNvPicPr>
              <a:picLocks noChangeAspect="1"/>
            </p:cNvPicPr>
            <p:nvPr/>
          </p:nvPicPr>
          <p:blipFill rotWithShape="1">
            <a:blip r:embed="rId6">
              <a:extLst>
                <a:ext uri="{28A0092B-C50C-407E-A947-70E740481C1C}">
                  <a14:useLocalDpi xmlns:a14="http://schemas.microsoft.com/office/drawing/2010/main" val="0"/>
                </a:ext>
              </a:extLst>
            </a:blip>
            <a:srcRect l="29300" t="25432" r="25409" b="38271"/>
            <a:stretch/>
          </p:blipFill>
          <p:spPr>
            <a:xfrm>
              <a:off x="36048" y="1511300"/>
              <a:ext cx="3748922" cy="1690464"/>
            </a:xfrm>
            <a:prstGeom prst="rect">
              <a:avLst/>
            </a:prstGeom>
          </p:spPr>
        </p:pic>
        <p:pic>
          <p:nvPicPr>
            <p:cNvPr id="10" name="Imagem 9"/>
            <p:cNvPicPr>
              <a:picLocks noChangeAspect="1"/>
            </p:cNvPicPr>
            <p:nvPr/>
          </p:nvPicPr>
          <p:blipFill rotWithShape="1">
            <a:blip r:embed="rId7">
              <a:extLst>
                <a:ext uri="{28A0092B-C50C-407E-A947-70E740481C1C}">
                  <a14:useLocalDpi xmlns:a14="http://schemas.microsoft.com/office/drawing/2010/main" val="0"/>
                </a:ext>
              </a:extLst>
            </a:blip>
            <a:srcRect l="10266" t="32098" r="74868" b="44938"/>
            <a:stretch/>
          </p:blipFill>
          <p:spPr>
            <a:xfrm>
              <a:off x="1713022" y="1785830"/>
              <a:ext cx="1159670" cy="1043710"/>
            </a:xfrm>
            <a:prstGeom prst="rect">
              <a:avLst/>
            </a:prstGeom>
          </p:spPr>
        </p:pic>
        <p:sp>
          <p:nvSpPr>
            <p:cNvPr id="11" name="Retângulo 10"/>
            <p:cNvSpPr/>
            <p:nvPr/>
          </p:nvSpPr>
          <p:spPr>
            <a:xfrm>
              <a:off x="740194" y="1917188"/>
              <a:ext cx="1236867" cy="480131"/>
            </a:xfrm>
            <a:prstGeom prst="rect">
              <a:avLst/>
            </a:prstGeom>
          </p:spPr>
          <p:txBody>
            <a:bodyPr wrap="square">
              <a:spAutoFit/>
            </a:bodyPr>
            <a:lstStyle/>
            <a:p>
              <a:pPr algn="r">
                <a:lnSpc>
                  <a:spcPct val="90000"/>
                </a:lnSpc>
                <a:defRPr/>
              </a:pPr>
              <a:r>
                <a:rPr lang="en-US" sz="1400" dirty="0" smtClean="0">
                  <a:solidFill>
                    <a:srgbClr val="4C4D4F"/>
                  </a:solidFill>
                </a:rPr>
                <a:t>Rulemaking </a:t>
              </a:r>
              <a:endParaRPr lang="en-US" sz="1400" dirty="0">
                <a:solidFill>
                  <a:srgbClr val="4C4D4F"/>
                </a:solidFill>
              </a:endParaRPr>
            </a:p>
            <a:p>
              <a:pPr algn="r">
                <a:lnSpc>
                  <a:spcPct val="90000"/>
                </a:lnSpc>
                <a:defRPr/>
              </a:pPr>
              <a:r>
                <a:rPr lang="en-US" sz="1400" dirty="0" smtClean="0">
                  <a:solidFill>
                    <a:srgbClr val="4C4D4F"/>
                  </a:solidFill>
                </a:rPr>
                <a:t>process</a:t>
              </a:r>
              <a:endParaRPr lang="en-US" sz="1400" dirty="0">
                <a:solidFill>
                  <a:srgbClr val="4C4D4F"/>
                </a:solidFill>
              </a:endParaRPr>
            </a:p>
          </p:txBody>
        </p:sp>
        <p:sp>
          <p:nvSpPr>
            <p:cNvPr id="43" name="Retângulo 42"/>
            <p:cNvSpPr/>
            <p:nvPr/>
          </p:nvSpPr>
          <p:spPr>
            <a:xfrm>
              <a:off x="929935" y="2809619"/>
              <a:ext cx="1212998" cy="286232"/>
            </a:xfrm>
            <a:prstGeom prst="rect">
              <a:avLst/>
            </a:prstGeom>
          </p:spPr>
          <p:txBody>
            <a:bodyPr wrap="square">
              <a:spAutoFit/>
            </a:bodyPr>
            <a:lstStyle/>
            <a:p>
              <a:pPr algn="ctr">
                <a:lnSpc>
                  <a:spcPct val="90000"/>
                </a:lnSpc>
                <a:defRPr/>
              </a:pPr>
              <a:r>
                <a:rPr lang="en-US" sz="1400" b="1" dirty="0" smtClean="0">
                  <a:solidFill>
                    <a:srgbClr val="4C4D4F"/>
                  </a:solidFill>
                </a:rPr>
                <a:t>Associates</a:t>
              </a:r>
              <a:endParaRPr lang="en-US" sz="1400" b="1" dirty="0">
                <a:solidFill>
                  <a:srgbClr val="4C4D4F"/>
                </a:solidFill>
              </a:endParaRPr>
            </a:p>
          </p:txBody>
        </p:sp>
      </p:grpSp>
      <p:grpSp>
        <p:nvGrpSpPr>
          <p:cNvPr id="11271" name="Grupo 11270"/>
          <p:cNvGrpSpPr/>
          <p:nvPr/>
        </p:nvGrpSpPr>
        <p:grpSpPr>
          <a:xfrm>
            <a:off x="2919775" y="1587500"/>
            <a:ext cx="3748922" cy="1690464"/>
            <a:chOff x="2919775" y="1511300"/>
            <a:chExt cx="3748922" cy="1690464"/>
          </a:xfrm>
        </p:grpSpPr>
        <p:pic>
          <p:nvPicPr>
            <p:cNvPr id="9" name="Imagem 8"/>
            <p:cNvPicPr>
              <a:picLocks noChangeAspect="1"/>
            </p:cNvPicPr>
            <p:nvPr/>
          </p:nvPicPr>
          <p:blipFill rotWithShape="1">
            <a:blip r:embed="rId6">
              <a:extLst>
                <a:ext uri="{28A0092B-C50C-407E-A947-70E740481C1C}">
                  <a14:useLocalDpi xmlns:a14="http://schemas.microsoft.com/office/drawing/2010/main" val="0"/>
                </a:ext>
              </a:extLst>
            </a:blip>
            <a:srcRect l="29300" t="25432" r="25409" b="38271"/>
            <a:stretch/>
          </p:blipFill>
          <p:spPr>
            <a:xfrm>
              <a:off x="2919775" y="1511300"/>
              <a:ext cx="3748922" cy="1690464"/>
            </a:xfrm>
            <a:prstGeom prst="rect">
              <a:avLst/>
            </a:prstGeom>
          </p:spPr>
        </p:pic>
        <p:pic>
          <p:nvPicPr>
            <p:cNvPr id="38" name="Imagem 37"/>
            <p:cNvPicPr>
              <a:picLocks noChangeAspect="1"/>
            </p:cNvPicPr>
            <p:nvPr/>
          </p:nvPicPr>
          <p:blipFill rotWithShape="1">
            <a:blip r:embed="rId7">
              <a:extLst>
                <a:ext uri="{28A0092B-C50C-407E-A947-70E740481C1C}">
                  <a14:useLocalDpi xmlns:a14="http://schemas.microsoft.com/office/drawing/2010/main" val="0"/>
                </a:ext>
              </a:extLst>
            </a:blip>
            <a:srcRect l="44165" t="32346" r="42776" b="45432"/>
            <a:stretch/>
          </p:blipFill>
          <p:spPr>
            <a:xfrm>
              <a:off x="4608348" y="1879029"/>
              <a:ext cx="1018775" cy="975423"/>
            </a:xfrm>
            <a:prstGeom prst="rect">
              <a:avLst/>
            </a:prstGeom>
          </p:spPr>
        </p:pic>
        <p:sp>
          <p:nvSpPr>
            <p:cNvPr id="41" name="Retângulo 40"/>
            <p:cNvSpPr/>
            <p:nvPr/>
          </p:nvSpPr>
          <p:spPr>
            <a:xfrm>
              <a:off x="3566197" y="1917188"/>
              <a:ext cx="1214678" cy="480131"/>
            </a:xfrm>
            <a:prstGeom prst="rect">
              <a:avLst/>
            </a:prstGeom>
          </p:spPr>
          <p:txBody>
            <a:bodyPr wrap="square">
              <a:spAutoFit/>
            </a:bodyPr>
            <a:lstStyle/>
            <a:p>
              <a:pPr algn="r">
                <a:lnSpc>
                  <a:spcPct val="90000"/>
                </a:lnSpc>
                <a:defRPr/>
              </a:pPr>
              <a:r>
                <a:rPr lang="en-US" sz="1400" dirty="0" smtClean="0">
                  <a:solidFill>
                    <a:srgbClr val="4C4D4F"/>
                  </a:solidFill>
                </a:rPr>
                <a:t>Market supervision</a:t>
              </a:r>
            </a:p>
          </p:txBody>
        </p:sp>
        <p:sp>
          <p:nvSpPr>
            <p:cNvPr id="44" name="Retângulo 43"/>
            <p:cNvSpPr/>
            <p:nvPr/>
          </p:nvSpPr>
          <p:spPr>
            <a:xfrm>
              <a:off x="3227214" y="2809619"/>
              <a:ext cx="2424144" cy="286232"/>
            </a:xfrm>
            <a:prstGeom prst="rect">
              <a:avLst/>
            </a:prstGeom>
          </p:spPr>
          <p:txBody>
            <a:bodyPr wrap="square">
              <a:spAutoFit/>
            </a:bodyPr>
            <a:lstStyle/>
            <a:p>
              <a:pPr algn="ctr">
                <a:lnSpc>
                  <a:spcPct val="90000"/>
                </a:lnSpc>
                <a:defRPr/>
              </a:pPr>
              <a:r>
                <a:rPr lang="en-US" sz="1400" b="1" dirty="0" smtClean="0">
                  <a:solidFill>
                    <a:srgbClr val="4C4D4F"/>
                  </a:solidFill>
                </a:rPr>
                <a:t>Technical Staff (in-house) </a:t>
              </a:r>
            </a:p>
          </p:txBody>
        </p:sp>
      </p:grpSp>
      <p:grpSp>
        <p:nvGrpSpPr>
          <p:cNvPr id="11273" name="Grupo 11272"/>
          <p:cNvGrpSpPr/>
          <p:nvPr/>
        </p:nvGrpSpPr>
        <p:grpSpPr>
          <a:xfrm>
            <a:off x="5839502" y="1587500"/>
            <a:ext cx="3748922" cy="1690464"/>
            <a:chOff x="5839502" y="1511300"/>
            <a:chExt cx="3748922" cy="1690464"/>
          </a:xfrm>
        </p:grpSpPr>
        <p:pic>
          <p:nvPicPr>
            <p:cNvPr id="36" name="Imagem 35"/>
            <p:cNvPicPr>
              <a:picLocks noChangeAspect="1"/>
            </p:cNvPicPr>
            <p:nvPr/>
          </p:nvPicPr>
          <p:blipFill rotWithShape="1">
            <a:blip r:embed="rId6">
              <a:extLst>
                <a:ext uri="{28A0092B-C50C-407E-A947-70E740481C1C}">
                  <a14:useLocalDpi xmlns:a14="http://schemas.microsoft.com/office/drawing/2010/main" val="0"/>
                </a:ext>
              </a:extLst>
            </a:blip>
            <a:srcRect l="29300" t="25432" r="25409" b="38271"/>
            <a:stretch/>
          </p:blipFill>
          <p:spPr>
            <a:xfrm>
              <a:off x="5839502" y="1511300"/>
              <a:ext cx="3748922" cy="1690464"/>
            </a:xfrm>
            <a:prstGeom prst="rect">
              <a:avLst/>
            </a:prstGeom>
          </p:spPr>
        </p:pic>
        <p:pic>
          <p:nvPicPr>
            <p:cNvPr id="39" name="Imagem 38"/>
            <p:cNvPicPr>
              <a:picLocks noChangeAspect="1"/>
            </p:cNvPicPr>
            <p:nvPr/>
          </p:nvPicPr>
          <p:blipFill rotWithShape="1">
            <a:blip r:embed="rId7">
              <a:extLst>
                <a:ext uri="{28A0092B-C50C-407E-A947-70E740481C1C}">
                  <a14:useLocalDpi xmlns:a14="http://schemas.microsoft.com/office/drawing/2010/main" val="0"/>
                </a:ext>
              </a:extLst>
            </a:blip>
            <a:srcRect l="77369" t="33086" r="9849" b="44198"/>
            <a:stretch/>
          </p:blipFill>
          <p:spPr>
            <a:xfrm>
              <a:off x="7668935" y="1972232"/>
              <a:ext cx="997099" cy="997099"/>
            </a:xfrm>
            <a:prstGeom prst="rect">
              <a:avLst/>
            </a:prstGeom>
          </p:spPr>
        </p:pic>
        <p:sp>
          <p:nvSpPr>
            <p:cNvPr id="42" name="Retângulo 41"/>
            <p:cNvSpPr/>
            <p:nvPr/>
          </p:nvSpPr>
          <p:spPr>
            <a:xfrm>
              <a:off x="6288778" y="1917188"/>
              <a:ext cx="1539041" cy="480131"/>
            </a:xfrm>
            <a:prstGeom prst="rect">
              <a:avLst/>
            </a:prstGeom>
          </p:spPr>
          <p:txBody>
            <a:bodyPr wrap="square">
              <a:spAutoFit/>
            </a:bodyPr>
            <a:lstStyle/>
            <a:p>
              <a:pPr algn="r">
                <a:lnSpc>
                  <a:spcPct val="90000"/>
                </a:lnSpc>
                <a:defRPr/>
              </a:pPr>
              <a:r>
                <a:rPr lang="en-US" sz="1400" dirty="0" smtClean="0">
                  <a:solidFill>
                    <a:srgbClr val="4C4D4F"/>
                  </a:solidFill>
                </a:rPr>
                <a:t>Self-regulation Boards</a:t>
              </a:r>
            </a:p>
          </p:txBody>
        </p:sp>
        <p:sp>
          <p:nvSpPr>
            <p:cNvPr id="47" name="Retângulo 46"/>
            <p:cNvSpPr/>
            <p:nvPr/>
          </p:nvSpPr>
          <p:spPr>
            <a:xfrm>
              <a:off x="6714426" y="2809619"/>
              <a:ext cx="1212998" cy="286232"/>
            </a:xfrm>
            <a:prstGeom prst="rect">
              <a:avLst/>
            </a:prstGeom>
          </p:spPr>
          <p:txBody>
            <a:bodyPr wrap="square">
              <a:spAutoFit/>
            </a:bodyPr>
            <a:lstStyle/>
            <a:p>
              <a:pPr algn="ctr">
                <a:lnSpc>
                  <a:spcPct val="90000"/>
                </a:lnSpc>
                <a:defRPr/>
              </a:pPr>
              <a:r>
                <a:rPr lang="en-US" sz="1400" b="1" dirty="0" smtClean="0">
                  <a:solidFill>
                    <a:srgbClr val="4C4D4F"/>
                  </a:solidFill>
                </a:rPr>
                <a:t>Members</a:t>
              </a:r>
              <a:endParaRPr lang="en-US" sz="1400" b="1" dirty="0">
                <a:solidFill>
                  <a:srgbClr val="4C4D4F"/>
                </a:solidFill>
              </a:endParaRPr>
            </a:p>
          </p:txBody>
        </p:sp>
      </p:grpSp>
      <p:sp>
        <p:nvSpPr>
          <p:cNvPr id="49" name="Retângulo 48"/>
          <p:cNvSpPr/>
          <p:nvPr/>
        </p:nvSpPr>
        <p:spPr>
          <a:xfrm>
            <a:off x="232214" y="3124612"/>
            <a:ext cx="2342021" cy="892552"/>
          </a:xfrm>
          <a:prstGeom prst="rect">
            <a:avLst/>
          </a:prstGeom>
        </p:spPr>
        <p:txBody>
          <a:bodyPr wrap="square">
            <a:spAutoFit/>
          </a:bodyPr>
          <a:lstStyle/>
          <a:p>
            <a:pPr algn="ctr">
              <a:defRPr/>
            </a:pPr>
            <a:r>
              <a:rPr lang="en-US" sz="1300" dirty="0" smtClean="0">
                <a:solidFill>
                  <a:schemeClr val="bg1"/>
                </a:solidFill>
              </a:rPr>
              <a:t>Representation Bodies</a:t>
            </a:r>
          </a:p>
          <a:p>
            <a:pPr algn="ctr">
              <a:defRPr/>
            </a:pPr>
            <a:r>
              <a:rPr lang="en-US" sz="1300" dirty="0" smtClean="0">
                <a:solidFill>
                  <a:schemeClr val="bg1"/>
                </a:solidFill>
              </a:rPr>
              <a:t>Executive Board</a:t>
            </a:r>
          </a:p>
          <a:p>
            <a:pPr algn="ctr">
              <a:defRPr/>
            </a:pPr>
            <a:r>
              <a:rPr lang="en-US" sz="1300" dirty="0" smtClean="0">
                <a:solidFill>
                  <a:schemeClr val="bg1"/>
                </a:solidFill>
              </a:rPr>
              <a:t>Public Hearings</a:t>
            </a:r>
          </a:p>
          <a:p>
            <a:pPr algn="ctr">
              <a:defRPr/>
            </a:pPr>
            <a:r>
              <a:rPr lang="en-US" sz="1300" dirty="0" smtClean="0">
                <a:solidFill>
                  <a:schemeClr val="bg1"/>
                </a:solidFill>
              </a:rPr>
              <a:t>General Meeting</a:t>
            </a:r>
            <a:endParaRPr lang="en-US" sz="1300" dirty="0">
              <a:solidFill>
                <a:schemeClr val="bg1"/>
              </a:solidFill>
            </a:endParaRPr>
          </a:p>
        </p:txBody>
      </p:sp>
      <p:grpSp>
        <p:nvGrpSpPr>
          <p:cNvPr id="16" name="Grupo 15"/>
          <p:cNvGrpSpPr/>
          <p:nvPr/>
        </p:nvGrpSpPr>
        <p:grpSpPr>
          <a:xfrm>
            <a:off x="3093678" y="3050406"/>
            <a:ext cx="2287533" cy="748319"/>
            <a:chOff x="3093678" y="2771006"/>
            <a:chExt cx="2287533" cy="748319"/>
          </a:xfrm>
        </p:grpSpPr>
        <p:sp>
          <p:nvSpPr>
            <p:cNvPr id="50" name="Retângulo 49"/>
            <p:cNvSpPr/>
            <p:nvPr/>
          </p:nvSpPr>
          <p:spPr>
            <a:xfrm>
              <a:off x="3093678" y="3077986"/>
              <a:ext cx="2287533" cy="441339"/>
            </a:xfrm>
            <a:prstGeom prst="rect">
              <a:avLst/>
            </a:prstGeom>
          </p:spPr>
          <p:txBody>
            <a:bodyPr wrap="square">
              <a:spAutoFit/>
            </a:bodyPr>
            <a:lstStyle/>
            <a:p>
              <a:pPr algn="ctr">
                <a:lnSpc>
                  <a:spcPct val="80000"/>
                </a:lnSpc>
                <a:defRPr/>
              </a:pPr>
              <a:r>
                <a:rPr lang="en-US" sz="1400" b="1" dirty="0" smtClean="0">
                  <a:solidFill>
                    <a:schemeClr val="bg1"/>
                  </a:solidFill>
                </a:rPr>
                <a:t>Members</a:t>
              </a:r>
              <a:r>
                <a:rPr lang="en-US" sz="1400" dirty="0" smtClean="0">
                  <a:solidFill>
                    <a:schemeClr val="bg1"/>
                  </a:solidFill>
                </a:rPr>
                <a:t/>
              </a:r>
              <a:br>
                <a:rPr lang="en-US" sz="1400" dirty="0" smtClean="0">
                  <a:solidFill>
                    <a:schemeClr val="bg1"/>
                  </a:solidFill>
                </a:rPr>
              </a:br>
              <a:r>
                <a:rPr lang="en-US" sz="1400" dirty="0" smtClean="0">
                  <a:solidFill>
                    <a:schemeClr val="bg1"/>
                  </a:solidFill>
                </a:rPr>
                <a:t>(Monitoring Commission)</a:t>
              </a:r>
              <a:endParaRPr lang="en-US" sz="1400" dirty="0">
                <a:solidFill>
                  <a:schemeClr val="bg1"/>
                </a:solidFill>
              </a:endParaRPr>
            </a:p>
          </p:txBody>
        </p:sp>
        <p:sp>
          <p:nvSpPr>
            <p:cNvPr id="51" name="Retângulo 50"/>
            <p:cNvSpPr/>
            <p:nvPr/>
          </p:nvSpPr>
          <p:spPr>
            <a:xfrm>
              <a:off x="3103617" y="2771006"/>
              <a:ext cx="2179581" cy="461665"/>
            </a:xfrm>
            <a:prstGeom prst="rect">
              <a:avLst/>
            </a:prstGeom>
          </p:spPr>
          <p:txBody>
            <a:bodyPr wrap="square">
              <a:spAutoFit/>
            </a:bodyPr>
            <a:lstStyle/>
            <a:p>
              <a:pPr algn="ctr">
                <a:defRPr/>
              </a:pPr>
              <a:r>
                <a:rPr lang="pt-BR" sz="2400" b="1" dirty="0" smtClean="0">
                  <a:solidFill>
                    <a:schemeClr val="bg1"/>
                  </a:solidFill>
                </a:rPr>
                <a:t>+</a:t>
              </a:r>
              <a:endParaRPr lang="pt-BR" sz="2400" b="1" dirty="0">
                <a:solidFill>
                  <a:schemeClr val="bg1"/>
                </a:solidFill>
              </a:endParaRPr>
            </a:p>
          </p:txBody>
        </p:sp>
      </p:grpSp>
      <p:grpSp>
        <p:nvGrpSpPr>
          <p:cNvPr id="22" name="Grupo 21"/>
          <p:cNvGrpSpPr/>
          <p:nvPr/>
        </p:nvGrpSpPr>
        <p:grpSpPr>
          <a:xfrm>
            <a:off x="6040997" y="3050406"/>
            <a:ext cx="2179581" cy="910735"/>
            <a:chOff x="6040997" y="2771006"/>
            <a:chExt cx="2179581" cy="910735"/>
          </a:xfrm>
        </p:grpSpPr>
        <p:sp>
          <p:nvSpPr>
            <p:cNvPr id="52" name="Retângulo 51"/>
            <p:cNvSpPr/>
            <p:nvPr/>
          </p:nvSpPr>
          <p:spPr>
            <a:xfrm>
              <a:off x="6040997" y="3068047"/>
              <a:ext cx="2179581" cy="613694"/>
            </a:xfrm>
            <a:prstGeom prst="rect">
              <a:avLst/>
            </a:prstGeom>
          </p:spPr>
          <p:txBody>
            <a:bodyPr wrap="square">
              <a:spAutoFit/>
            </a:bodyPr>
            <a:lstStyle/>
            <a:p>
              <a:pPr algn="ctr">
                <a:lnSpc>
                  <a:spcPct val="80000"/>
                </a:lnSpc>
                <a:defRPr/>
              </a:pPr>
              <a:r>
                <a:rPr lang="en-US" sz="1400" b="1" dirty="0" smtClean="0">
                  <a:solidFill>
                    <a:schemeClr val="bg1"/>
                  </a:solidFill>
                </a:rPr>
                <a:t>Other </a:t>
              </a:r>
            </a:p>
            <a:p>
              <a:pPr algn="ctr">
                <a:lnSpc>
                  <a:spcPct val="80000"/>
                </a:lnSpc>
                <a:defRPr/>
              </a:pPr>
              <a:r>
                <a:rPr lang="en-US" sz="1400" b="1" dirty="0" smtClean="0">
                  <a:solidFill>
                    <a:schemeClr val="bg1"/>
                  </a:solidFill>
                </a:rPr>
                <a:t>market </a:t>
              </a:r>
            </a:p>
            <a:p>
              <a:pPr algn="ctr">
                <a:lnSpc>
                  <a:spcPct val="80000"/>
                </a:lnSpc>
                <a:defRPr/>
              </a:pPr>
              <a:r>
                <a:rPr lang="en-US" sz="1400" b="1" dirty="0" smtClean="0">
                  <a:solidFill>
                    <a:schemeClr val="bg1"/>
                  </a:solidFill>
                </a:rPr>
                <a:t>entities</a:t>
              </a:r>
            </a:p>
          </p:txBody>
        </p:sp>
        <p:sp>
          <p:nvSpPr>
            <p:cNvPr id="53" name="Retângulo 52"/>
            <p:cNvSpPr/>
            <p:nvPr/>
          </p:nvSpPr>
          <p:spPr>
            <a:xfrm>
              <a:off x="6040997" y="2771006"/>
              <a:ext cx="2179581" cy="461665"/>
            </a:xfrm>
            <a:prstGeom prst="rect">
              <a:avLst/>
            </a:prstGeom>
          </p:spPr>
          <p:txBody>
            <a:bodyPr wrap="square">
              <a:spAutoFit/>
            </a:bodyPr>
            <a:lstStyle/>
            <a:p>
              <a:pPr algn="ctr">
                <a:defRPr/>
              </a:pPr>
              <a:r>
                <a:rPr lang="pt-BR" sz="2400" b="1" dirty="0" smtClean="0">
                  <a:solidFill>
                    <a:schemeClr val="bg1"/>
                  </a:solidFill>
                </a:rPr>
                <a:t>+</a:t>
              </a:r>
              <a:endParaRPr lang="pt-BR" sz="2400" b="1" dirty="0">
                <a:solidFill>
                  <a:schemeClr val="bg1"/>
                </a:solidFill>
              </a:endParaRPr>
            </a:p>
          </p:txBody>
        </p:sp>
      </p:grpSp>
      <p:pic>
        <p:nvPicPr>
          <p:cNvPr id="54" name="Imagem 53"/>
          <p:cNvPicPr>
            <a:picLocks noChangeAspect="1"/>
          </p:cNvPicPr>
          <p:nvPr/>
        </p:nvPicPr>
        <p:blipFill rotWithShape="1">
          <a:blip r:embed="rId8" cstate="print">
            <a:extLst>
              <a:ext uri="{28A0092B-C50C-407E-A947-70E740481C1C}">
                <a14:useLocalDpi xmlns:a14="http://schemas.microsoft.com/office/drawing/2010/main" val="0"/>
              </a:ext>
            </a:extLst>
          </a:blip>
          <a:srcRect l="48571" b="34533"/>
          <a:stretch/>
        </p:blipFill>
        <p:spPr>
          <a:xfrm>
            <a:off x="7115547" y="-215318"/>
            <a:ext cx="2358941" cy="1689605"/>
          </a:xfrm>
          <a:prstGeom prst="rect">
            <a:avLst/>
          </a:prstGeom>
        </p:spPr>
      </p:pic>
      <p:sp>
        <p:nvSpPr>
          <p:cNvPr id="30" name="CaixaDeTexto 29"/>
          <p:cNvSpPr txBox="1"/>
          <p:nvPr/>
        </p:nvSpPr>
        <p:spPr>
          <a:xfrm>
            <a:off x="3691903" y="4551146"/>
            <a:ext cx="3091282"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2400" dirty="0" smtClean="0">
                <a:solidFill>
                  <a:srgbClr val="4C4D4F"/>
                </a:solidFill>
              </a:rPr>
              <a:t>Financial education</a:t>
            </a:r>
            <a:endParaRPr lang="en-US" sz="2400" dirty="0">
              <a:solidFill>
                <a:srgbClr val="4C4D4F"/>
              </a:solidFill>
            </a:endParaRPr>
          </a:p>
        </p:txBody>
      </p:sp>
      <p:grpSp>
        <p:nvGrpSpPr>
          <p:cNvPr id="11275" name="Grupo 11274"/>
          <p:cNvGrpSpPr/>
          <p:nvPr/>
        </p:nvGrpSpPr>
        <p:grpSpPr>
          <a:xfrm>
            <a:off x="3118378" y="3960812"/>
            <a:ext cx="4233856" cy="761141"/>
            <a:chOff x="1774091" y="3884612"/>
            <a:chExt cx="4233856" cy="761141"/>
          </a:xfrm>
        </p:grpSpPr>
        <p:grpSp>
          <p:nvGrpSpPr>
            <p:cNvPr id="27" name="Grupo 26"/>
            <p:cNvGrpSpPr/>
            <p:nvPr/>
          </p:nvGrpSpPr>
          <p:grpSpPr>
            <a:xfrm>
              <a:off x="2442491" y="3884612"/>
              <a:ext cx="3279755" cy="371476"/>
              <a:chOff x="2442491" y="3681412"/>
              <a:chExt cx="3279755" cy="371476"/>
            </a:xfrm>
          </p:grpSpPr>
          <p:cxnSp>
            <p:nvCxnSpPr>
              <p:cNvPr id="64" name="Conector reto 63"/>
              <p:cNvCxnSpPr/>
              <p:nvPr/>
            </p:nvCxnSpPr>
            <p:spPr>
              <a:xfrm>
                <a:off x="2442491" y="3681412"/>
                <a:ext cx="0" cy="371476"/>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a:off x="5722246" y="3718719"/>
                <a:ext cx="0" cy="153193"/>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grpSp>
        <p:grpSp>
          <p:nvGrpSpPr>
            <p:cNvPr id="11267" name="Grupo 11266"/>
            <p:cNvGrpSpPr/>
            <p:nvPr/>
          </p:nvGrpSpPr>
          <p:grpSpPr>
            <a:xfrm>
              <a:off x="1774091" y="3902803"/>
              <a:ext cx="4233856" cy="742950"/>
              <a:chOff x="1774091" y="3699603"/>
              <a:chExt cx="4233856" cy="742950"/>
            </a:xfrm>
          </p:grpSpPr>
          <p:pic>
            <p:nvPicPr>
              <p:cNvPr id="56" name="Imagem 55"/>
              <p:cNvPicPr>
                <a:picLocks noChangeAspect="1"/>
              </p:cNvPicPr>
              <p:nvPr/>
            </p:nvPicPr>
            <p:blipFill rotWithShape="1">
              <a:blip r:embed="rId9">
                <a:extLst>
                  <a:ext uri="{28A0092B-C50C-407E-A947-70E740481C1C}">
                    <a14:useLocalDpi xmlns:a14="http://schemas.microsoft.com/office/drawing/2010/main" val="0"/>
                  </a:ext>
                </a:extLst>
              </a:blip>
              <a:srcRect l="38303" t="58025" r="43470" b="28642"/>
              <a:stretch/>
            </p:blipFill>
            <p:spPr>
              <a:xfrm flipH="1">
                <a:off x="1774091" y="3756753"/>
                <a:ext cx="1666189" cy="685800"/>
              </a:xfrm>
              <a:prstGeom prst="rect">
                <a:avLst/>
              </a:prstGeom>
            </p:spPr>
          </p:pic>
          <p:pic>
            <p:nvPicPr>
              <p:cNvPr id="77" name="Imagem 76"/>
              <p:cNvPicPr>
                <a:picLocks noChangeAspect="1"/>
              </p:cNvPicPr>
              <p:nvPr/>
            </p:nvPicPr>
            <p:blipFill rotWithShape="1">
              <a:blip r:embed="rId9">
                <a:extLst>
                  <a:ext uri="{28A0092B-C50C-407E-A947-70E740481C1C}">
                    <a14:useLocalDpi xmlns:a14="http://schemas.microsoft.com/office/drawing/2010/main" val="0"/>
                  </a:ext>
                </a:extLst>
              </a:blip>
              <a:srcRect l="38468" t="58025" r="51512" b="28642"/>
              <a:stretch/>
            </p:blipFill>
            <p:spPr>
              <a:xfrm>
                <a:off x="3440280" y="3756753"/>
                <a:ext cx="915989" cy="685800"/>
              </a:xfrm>
              <a:prstGeom prst="rect">
                <a:avLst/>
              </a:prstGeom>
            </p:spPr>
          </p:pic>
          <p:pic>
            <p:nvPicPr>
              <p:cNvPr id="78" name="Imagem 77"/>
              <p:cNvPicPr>
                <a:picLocks noChangeAspect="1"/>
              </p:cNvPicPr>
              <p:nvPr/>
            </p:nvPicPr>
            <p:blipFill rotWithShape="1">
              <a:blip r:embed="rId9">
                <a:extLst>
                  <a:ext uri="{28A0092B-C50C-407E-A947-70E740481C1C}">
                    <a14:useLocalDpi xmlns:a14="http://schemas.microsoft.com/office/drawing/2010/main" val="0"/>
                  </a:ext>
                </a:extLst>
              </a:blip>
              <a:srcRect l="38468" t="58025" r="43470" b="28642"/>
              <a:stretch/>
            </p:blipFill>
            <p:spPr>
              <a:xfrm flipV="1">
                <a:off x="4356850" y="3699603"/>
                <a:ext cx="1651097" cy="685800"/>
              </a:xfrm>
              <a:prstGeom prst="rect">
                <a:avLst/>
              </a:prstGeom>
            </p:spPr>
          </p:pic>
        </p:grpSp>
        <p:sp>
          <p:nvSpPr>
            <p:cNvPr id="11274" name="CaixaDeTexto 28"/>
            <p:cNvSpPr txBox="1">
              <a:spLocks noChangeArrowheads="1"/>
            </p:cNvSpPr>
            <p:nvPr/>
          </p:nvSpPr>
          <p:spPr bwMode="auto">
            <a:xfrm>
              <a:off x="2994957" y="4007043"/>
              <a:ext cx="17644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pt-BR" b="1" dirty="0" smtClean="0">
                  <a:solidFill>
                    <a:srgbClr val="0095D9"/>
                  </a:solidFill>
                </a:rPr>
                <a:t>Resources</a:t>
              </a:r>
              <a:endParaRPr lang="en-US" altLang="pt-BR" b="1" dirty="0">
                <a:solidFill>
                  <a:srgbClr val="0095D9"/>
                </a:solidFill>
              </a:endParaRPr>
            </a:p>
          </p:txBody>
        </p:sp>
      </p:grpSp>
      <p:sp>
        <p:nvSpPr>
          <p:cNvPr id="20" name="Retângulo 2"/>
          <p:cNvSpPr>
            <a:spLocks noChangeArrowheads="1"/>
          </p:cNvSpPr>
          <p:nvPr/>
        </p:nvSpPr>
        <p:spPr bwMode="auto">
          <a:xfrm>
            <a:off x="529737" y="176058"/>
            <a:ext cx="8033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US" altLang="pt-BR" sz="2000" b="1" dirty="0" smtClean="0">
                <a:solidFill>
                  <a:srgbClr val="0095D9"/>
                </a:solidFill>
              </a:rPr>
              <a:t>Rules made by and for the market, always seeking improvements</a:t>
            </a:r>
          </a:p>
        </p:txBody>
      </p:sp>
      <p:pic>
        <p:nvPicPr>
          <p:cNvPr id="12" name="Imagem 11"/>
          <p:cNvPicPr>
            <a:picLocks noChangeAspect="1"/>
          </p:cNvPicPr>
          <p:nvPr/>
        </p:nvPicPr>
        <p:blipFill rotWithShape="1">
          <a:blip r:embed="rId10">
            <a:extLst>
              <a:ext uri="{28A0092B-C50C-407E-A947-70E740481C1C}">
                <a14:useLocalDpi xmlns:a14="http://schemas.microsoft.com/office/drawing/2010/main" val="0"/>
              </a:ext>
            </a:extLst>
          </a:blip>
          <a:srcRect l="30550" t="38271" r="62226" b="49877"/>
          <a:stretch/>
        </p:blipFill>
        <p:spPr>
          <a:xfrm>
            <a:off x="2892684" y="2250190"/>
            <a:ext cx="660401" cy="609600"/>
          </a:xfrm>
          <a:prstGeom prst="rect">
            <a:avLst/>
          </a:prstGeom>
        </p:spPr>
      </p:pic>
      <p:pic>
        <p:nvPicPr>
          <p:cNvPr id="60" name="Imagem 59"/>
          <p:cNvPicPr>
            <a:picLocks noChangeAspect="1"/>
          </p:cNvPicPr>
          <p:nvPr/>
        </p:nvPicPr>
        <p:blipFill rotWithShape="1">
          <a:blip r:embed="rId10">
            <a:extLst>
              <a:ext uri="{28A0092B-C50C-407E-A947-70E740481C1C}">
                <a14:useLocalDpi xmlns:a14="http://schemas.microsoft.com/office/drawing/2010/main" val="0"/>
              </a:ext>
            </a:extLst>
          </a:blip>
          <a:srcRect l="30550" t="38271" r="62226" b="49877"/>
          <a:stretch/>
        </p:blipFill>
        <p:spPr>
          <a:xfrm>
            <a:off x="5789301" y="2250190"/>
            <a:ext cx="660401" cy="609600"/>
          </a:xfrm>
          <a:prstGeom prst="rect">
            <a:avLst/>
          </a:prstGeom>
        </p:spPr>
      </p:pic>
      <p:grpSp>
        <p:nvGrpSpPr>
          <p:cNvPr id="3" name="Grupo 2"/>
          <p:cNvGrpSpPr/>
          <p:nvPr/>
        </p:nvGrpSpPr>
        <p:grpSpPr>
          <a:xfrm>
            <a:off x="5320511" y="705998"/>
            <a:ext cx="5319290" cy="956981"/>
            <a:chOff x="5320511" y="705998"/>
            <a:chExt cx="5319290" cy="956981"/>
          </a:xfrm>
        </p:grpSpPr>
        <p:pic>
          <p:nvPicPr>
            <p:cNvPr id="57" name="Imagem 56"/>
            <p:cNvPicPr>
              <a:picLocks noChangeAspect="1"/>
            </p:cNvPicPr>
            <p:nvPr/>
          </p:nvPicPr>
          <p:blipFill rotWithShape="1">
            <a:blip r:embed="rId11">
              <a:extLst>
                <a:ext uri="{28A0092B-C50C-407E-A947-70E740481C1C}">
                  <a14:useLocalDpi xmlns:a14="http://schemas.microsoft.com/office/drawing/2010/main" val="0"/>
                </a:ext>
              </a:extLst>
            </a:blip>
            <a:srcRect l="-256" t="38738" r="38864" b="41632"/>
            <a:stretch/>
          </p:blipFill>
          <p:spPr>
            <a:xfrm>
              <a:off x="5320511" y="705998"/>
              <a:ext cx="5319290" cy="956981"/>
            </a:xfrm>
            <a:prstGeom prst="rect">
              <a:avLst/>
            </a:prstGeom>
          </p:spPr>
        </p:pic>
        <p:sp>
          <p:nvSpPr>
            <p:cNvPr id="59" name="Retângulo 58"/>
            <p:cNvSpPr/>
            <p:nvPr/>
          </p:nvSpPr>
          <p:spPr>
            <a:xfrm>
              <a:off x="7114199" y="1009592"/>
              <a:ext cx="1827936" cy="400110"/>
            </a:xfrm>
            <a:prstGeom prst="rect">
              <a:avLst/>
            </a:prstGeom>
          </p:spPr>
          <p:txBody>
            <a:bodyPr wrap="none">
              <a:spAutoFit/>
            </a:bodyPr>
            <a:lstStyle/>
            <a:p>
              <a:pPr>
                <a:defRPr/>
              </a:pPr>
              <a:r>
                <a:rPr lang="en-US" sz="2000" b="1" dirty="0" smtClean="0">
                  <a:solidFill>
                    <a:schemeClr val="bg1"/>
                  </a:solidFill>
                </a:rPr>
                <a:t>SELF-REGULATE</a:t>
              </a:r>
              <a:endParaRPr lang="en-US" sz="2000" b="1" dirty="0">
                <a:solidFill>
                  <a:schemeClr val="bg1"/>
                </a:solidFill>
              </a:endParaRPr>
            </a:p>
          </p:txBody>
        </p:sp>
        <p:pic>
          <p:nvPicPr>
            <p:cNvPr id="61" name="Imagem 60"/>
            <p:cNvPicPr>
              <a:picLocks noChangeAspect="1"/>
            </p:cNvPicPr>
            <p:nvPr/>
          </p:nvPicPr>
          <p:blipFill rotWithShape="1">
            <a:blip r:embed="rId12">
              <a:extLst>
                <a:ext uri="{28A0092B-C50C-407E-A947-70E740481C1C}">
                  <a14:useLocalDpi xmlns:a14="http://schemas.microsoft.com/office/drawing/2010/main" val="0"/>
                </a:ext>
              </a:extLst>
            </a:blip>
            <a:srcRect l="12292" t="21128" r="80416" b="64245"/>
            <a:stretch/>
          </p:blipFill>
          <p:spPr>
            <a:xfrm>
              <a:off x="6629279" y="833065"/>
              <a:ext cx="545204" cy="615302"/>
            </a:xfrm>
            <a:prstGeom prst="rect">
              <a:avLst/>
            </a:prstGeom>
            <a:noFill/>
            <a:ln>
              <a:noFill/>
            </a:ln>
          </p:spPr>
        </p:pic>
      </p:grpSp>
    </p:spTree>
    <p:extLst>
      <p:ext uri="{BB962C8B-B14F-4D97-AF65-F5344CB8AC3E}">
        <p14:creationId xmlns:p14="http://schemas.microsoft.com/office/powerpoint/2010/main" val="45331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 presetClass="entr" presetSubtype="2" decel="10000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1" decel="10000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8" decel="100000" fill="hold" nodeType="afterEffect">
                                  <p:stCondLst>
                                    <p:cond delay="0"/>
                                  </p:stCondLst>
                                  <p:childTnLst>
                                    <p:set>
                                      <p:cBhvr>
                                        <p:cTn id="26" dur="1" fill="hold">
                                          <p:stCondLst>
                                            <p:cond delay="0"/>
                                          </p:stCondLst>
                                        </p:cTn>
                                        <p:tgtEl>
                                          <p:spTgt spid="11273"/>
                                        </p:tgtEl>
                                        <p:attrNameLst>
                                          <p:attrName>style.visibility</p:attrName>
                                        </p:attrNameLst>
                                      </p:cBhvr>
                                      <p:to>
                                        <p:strVal val="visible"/>
                                      </p:to>
                                    </p:set>
                                    <p:anim calcmode="lin" valueType="num">
                                      <p:cBhvr additive="base">
                                        <p:cTn id="27" dur="500" fill="hold"/>
                                        <p:tgtEl>
                                          <p:spTgt spid="11273"/>
                                        </p:tgtEl>
                                        <p:attrNameLst>
                                          <p:attrName>ppt_x</p:attrName>
                                        </p:attrNameLst>
                                      </p:cBhvr>
                                      <p:tavLst>
                                        <p:tav tm="0">
                                          <p:val>
                                            <p:strVal val="0-#ppt_w/2"/>
                                          </p:val>
                                        </p:tav>
                                        <p:tav tm="100000">
                                          <p:val>
                                            <p:strVal val="#ppt_x"/>
                                          </p:val>
                                        </p:tav>
                                      </p:tavLst>
                                    </p:anim>
                                    <p:anim calcmode="lin" valueType="num">
                                      <p:cBhvr additive="base">
                                        <p:cTn id="28" dur="500" fill="hold"/>
                                        <p:tgtEl>
                                          <p:spTgt spid="11273"/>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00"/>
                                  </p:stCondLst>
                                  <p:childTnLst>
                                    <p:set>
                                      <p:cBhvr>
                                        <p:cTn id="30" dur="1" fill="hold">
                                          <p:stCondLst>
                                            <p:cond delay="0"/>
                                          </p:stCondLst>
                                        </p:cTn>
                                        <p:tgtEl>
                                          <p:spTgt spid="11271"/>
                                        </p:tgtEl>
                                        <p:attrNameLst>
                                          <p:attrName>style.visibility</p:attrName>
                                        </p:attrNameLst>
                                      </p:cBhvr>
                                      <p:to>
                                        <p:strVal val="visible"/>
                                      </p:to>
                                    </p:set>
                                    <p:anim calcmode="lin" valueType="num">
                                      <p:cBhvr additive="base">
                                        <p:cTn id="31" dur="500" fill="hold"/>
                                        <p:tgtEl>
                                          <p:spTgt spid="11271"/>
                                        </p:tgtEl>
                                        <p:attrNameLst>
                                          <p:attrName>ppt_x</p:attrName>
                                        </p:attrNameLst>
                                      </p:cBhvr>
                                      <p:tavLst>
                                        <p:tav tm="0">
                                          <p:val>
                                            <p:strVal val="0-#ppt_w/2"/>
                                          </p:val>
                                        </p:tav>
                                        <p:tav tm="100000">
                                          <p:val>
                                            <p:strVal val="#ppt_x"/>
                                          </p:val>
                                        </p:tav>
                                      </p:tavLst>
                                    </p:anim>
                                    <p:anim calcmode="lin" valueType="num">
                                      <p:cBhvr additive="base">
                                        <p:cTn id="32" dur="500" fill="hold"/>
                                        <p:tgtEl>
                                          <p:spTgt spid="11271"/>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200"/>
                                  </p:stCondLst>
                                  <p:childTnLst>
                                    <p:set>
                                      <p:cBhvr>
                                        <p:cTn id="34" dur="1" fill="hold">
                                          <p:stCondLst>
                                            <p:cond delay="0"/>
                                          </p:stCondLst>
                                        </p:cTn>
                                        <p:tgtEl>
                                          <p:spTgt spid="11269"/>
                                        </p:tgtEl>
                                        <p:attrNameLst>
                                          <p:attrName>style.visibility</p:attrName>
                                        </p:attrNameLst>
                                      </p:cBhvr>
                                      <p:to>
                                        <p:strVal val="visible"/>
                                      </p:to>
                                    </p:set>
                                    <p:anim calcmode="lin" valueType="num">
                                      <p:cBhvr additive="base">
                                        <p:cTn id="35" dur="500" fill="hold"/>
                                        <p:tgtEl>
                                          <p:spTgt spid="11269"/>
                                        </p:tgtEl>
                                        <p:attrNameLst>
                                          <p:attrName>ppt_x</p:attrName>
                                        </p:attrNameLst>
                                      </p:cBhvr>
                                      <p:tavLst>
                                        <p:tav tm="0">
                                          <p:val>
                                            <p:strVal val="0-#ppt_w/2"/>
                                          </p:val>
                                        </p:tav>
                                        <p:tav tm="100000">
                                          <p:val>
                                            <p:strVal val="#ppt_x"/>
                                          </p:val>
                                        </p:tav>
                                      </p:tavLst>
                                    </p:anim>
                                    <p:anim calcmode="lin" valueType="num">
                                      <p:cBhvr additive="base">
                                        <p:cTn id="36" dur="500" fill="hold"/>
                                        <p:tgtEl>
                                          <p:spTgt spid="11269"/>
                                        </p:tgtEl>
                                        <p:attrNameLst>
                                          <p:attrName>ppt_y</p:attrName>
                                        </p:attrNameLst>
                                      </p:cBhvr>
                                      <p:tavLst>
                                        <p:tav tm="0">
                                          <p:val>
                                            <p:strVal val="#ppt_y"/>
                                          </p:val>
                                        </p:tav>
                                        <p:tav tm="100000">
                                          <p:val>
                                            <p:strVal val="#ppt_y"/>
                                          </p:val>
                                        </p:tav>
                                      </p:tavLst>
                                    </p:anim>
                                  </p:childTnLst>
                                </p:cTn>
                              </p:par>
                              <p:par>
                                <p:cTn id="37" presetID="49" presetClass="entr" presetSubtype="0" decel="100000" fill="hold" nodeType="withEffect">
                                  <p:stCondLst>
                                    <p:cond delay="3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style.rotation</p:attrName>
                                        </p:attrNameLst>
                                      </p:cBhvr>
                                      <p:tavLst>
                                        <p:tav tm="0">
                                          <p:val>
                                            <p:fltVal val="360"/>
                                          </p:val>
                                        </p:tav>
                                        <p:tav tm="100000">
                                          <p:val>
                                            <p:fltVal val="0"/>
                                          </p:val>
                                        </p:tav>
                                      </p:tavLst>
                                    </p:anim>
                                    <p:animEffect transition="in" filter="fade">
                                      <p:cBhvr>
                                        <p:cTn id="42" dur="500"/>
                                        <p:tgtEl>
                                          <p:spTgt spid="12"/>
                                        </p:tgtEl>
                                      </p:cBhvr>
                                    </p:animEffect>
                                  </p:childTnLst>
                                </p:cTn>
                              </p:par>
                              <p:par>
                                <p:cTn id="43" presetID="49" presetClass="entr" presetSubtype="0" decel="100000" fill="hold" nodeType="withEffect">
                                  <p:stCondLst>
                                    <p:cond delay="40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 calcmode="lin" valueType="num">
                                      <p:cBhvr>
                                        <p:cTn id="47" dur="500" fill="hold"/>
                                        <p:tgtEl>
                                          <p:spTgt spid="60"/>
                                        </p:tgtEl>
                                        <p:attrNameLst>
                                          <p:attrName>style.rotation</p:attrName>
                                        </p:attrNameLst>
                                      </p:cBhvr>
                                      <p:tavLst>
                                        <p:tav tm="0">
                                          <p:val>
                                            <p:fltVal val="360"/>
                                          </p:val>
                                        </p:tav>
                                        <p:tav tm="100000">
                                          <p:val>
                                            <p:fltVal val="0"/>
                                          </p:val>
                                        </p:tav>
                                      </p:tavLst>
                                    </p:anim>
                                    <p:animEffect transition="in" filter="fade">
                                      <p:cBhvr>
                                        <p:cTn id="48" dur="500"/>
                                        <p:tgtEl>
                                          <p:spTgt spid="60"/>
                                        </p:tgtEl>
                                      </p:cBhvr>
                                    </p:animEffect>
                                  </p:childTnLst>
                                </p:cTn>
                              </p:par>
                            </p:childTnLst>
                          </p:cTn>
                        </p:par>
                        <p:par>
                          <p:cTn id="49" fill="hold">
                            <p:stCondLst>
                              <p:cond delay="2400"/>
                            </p:stCondLst>
                            <p:childTnLst>
                              <p:par>
                                <p:cTn id="50" presetID="2" presetClass="entr" presetSubtype="4" decel="10000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50" fill="hold"/>
                                        <p:tgtEl>
                                          <p:spTgt spid="33"/>
                                        </p:tgtEl>
                                        <p:attrNameLst>
                                          <p:attrName>ppt_x</p:attrName>
                                        </p:attrNameLst>
                                      </p:cBhvr>
                                      <p:tavLst>
                                        <p:tav tm="0">
                                          <p:val>
                                            <p:strVal val="#ppt_x"/>
                                          </p:val>
                                        </p:tav>
                                        <p:tav tm="100000">
                                          <p:val>
                                            <p:strVal val="#ppt_x"/>
                                          </p:val>
                                        </p:tav>
                                      </p:tavLst>
                                    </p:anim>
                                    <p:anim calcmode="lin" valueType="num">
                                      <p:cBhvr additive="base">
                                        <p:cTn id="53" dur="25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10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250" fill="hold"/>
                                        <p:tgtEl>
                                          <p:spTgt spid="7"/>
                                        </p:tgtEl>
                                        <p:attrNameLst>
                                          <p:attrName>ppt_x</p:attrName>
                                        </p:attrNameLst>
                                      </p:cBhvr>
                                      <p:tavLst>
                                        <p:tav tm="0">
                                          <p:val>
                                            <p:strVal val="#ppt_x"/>
                                          </p:val>
                                        </p:tav>
                                        <p:tav tm="100000">
                                          <p:val>
                                            <p:strVal val="#ppt_x"/>
                                          </p:val>
                                        </p:tav>
                                      </p:tavLst>
                                    </p:anim>
                                    <p:anim calcmode="lin" valueType="num">
                                      <p:cBhvr additive="base">
                                        <p:cTn id="57" dur="250" fill="hold"/>
                                        <p:tgtEl>
                                          <p:spTgt spid="7"/>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250" fill="hold"/>
                                        <p:tgtEl>
                                          <p:spTgt spid="35"/>
                                        </p:tgtEl>
                                        <p:attrNameLst>
                                          <p:attrName>ppt_x</p:attrName>
                                        </p:attrNameLst>
                                      </p:cBhvr>
                                      <p:tavLst>
                                        <p:tav tm="0">
                                          <p:val>
                                            <p:strVal val="#ppt_x"/>
                                          </p:val>
                                        </p:tav>
                                        <p:tav tm="100000">
                                          <p:val>
                                            <p:strVal val="#ppt_x"/>
                                          </p:val>
                                        </p:tav>
                                      </p:tavLst>
                                    </p:anim>
                                    <p:anim calcmode="lin" valueType="num">
                                      <p:cBhvr additive="base">
                                        <p:cTn id="61" dur="250" fill="hold"/>
                                        <p:tgtEl>
                                          <p:spTgt spid="35"/>
                                        </p:tgtEl>
                                        <p:attrNameLst>
                                          <p:attrName>ppt_y</p:attrName>
                                        </p:attrNameLst>
                                      </p:cBhvr>
                                      <p:tavLst>
                                        <p:tav tm="0">
                                          <p:val>
                                            <p:strVal val="1+#ppt_h/2"/>
                                          </p:val>
                                        </p:tav>
                                        <p:tav tm="100000">
                                          <p:val>
                                            <p:strVal val="#ppt_y"/>
                                          </p:val>
                                        </p:tav>
                                      </p:tavLst>
                                    </p:anim>
                                  </p:childTnLst>
                                </p:cTn>
                              </p:par>
                            </p:childTnLst>
                          </p:cTn>
                        </p:par>
                        <p:par>
                          <p:cTn id="62" fill="hold">
                            <p:stCondLst>
                              <p:cond delay="2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nodeType="withEffect">
                                  <p:stCondLst>
                                    <p:cond delay="25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50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3850"/>
                            </p:stCondLst>
                            <p:childTnLst>
                              <p:par>
                                <p:cTn id="73" presetID="22" presetClass="entr" presetSubtype="1" fill="hold" nodeType="afterEffect">
                                  <p:stCondLst>
                                    <p:cond delay="0"/>
                                  </p:stCondLst>
                                  <p:childTnLst>
                                    <p:set>
                                      <p:cBhvr>
                                        <p:cTn id="74" dur="1" fill="hold">
                                          <p:stCondLst>
                                            <p:cond delay="0"/>
                                          </p:stCondLst>
                                        </p:cTn>
                                        <p:tgtEl>
                                          <p:spTgt spid="11275"/>
                                        </p:tgtEl>
                                        <p:attrNameLst>
                                          <p:attrName>style.visibility</p:attrName>
                                        </p:attrNameLst>
                                      </p:cBhvr>
                                      <p:to>
                                        <p:strVal val="visible"/>
                                      </p:to>
                                    </p:set>
                                    <p:animEffect transition="in" filter="wipe(up)">
                                      <p:cBhvr>
                                        <p:cTn id="75" dur="500"/>
                                        <p:tgtEl>
                                          <p:spTgt spid="11275"/>
                                        </p:tgtEl>
                                      </p:cBhvr>
                                    </p:animEffect>
                                  </p:childTnLst>
                                </p:cTn>
                              </p:par>
                            </p:childTnLst>
                          </p:cTn>
                        </p:par>
                        <p:par>
                          <p:cTn id="76" fill="hold">
                            <p:stCondLst>
                              <p:cond delay="4350"/>
                            </p:stCondLst>
                            <p:childTnLst>
                              <p:par>
                                <p:cTn id="77" presetID="2" presetClass="entr" presetSubtype="4" decel="10000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p:bldP spid="3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p:cNvPicPr>
            <a:picLocks noChangeAspect="1"/>
          </p:cNvPicPr>
          <p:nvPr/>
        </p:nvPicPr>
        <p:blipFill rotWithShape="1">
          <a:blip r:embed="rId2">
            <a:extLst>
              <a:ext uri="{28A0092B-C50C-407E-A947-70E740481C1C}">
                <a14:useLocalDpi xmlns:a14="http://schemas.microsoft.com/office/drawing/2010/main" val="0"/>
              </a:ext>
            </a:extLst>
          </a:blip>
          <a:srcRect l="52599" t="43197"/>
          <a:stretch/>
        </p:blipFill>
        <p:spPr>
          <a:xfrm>
            <a:off x="6146800" y="3124199"/>
            <a:ext cx="2996443" cy="2020399"/>
          </a:xfrm>
          <a:prstGeom prst="rect">
            <a:avLst/>
          </a:prstGeom>
          <a:noFill/>
          <a:ln>
            <a:noFill/>
          </a:ln>
        </p:spPr>
      </p:pic>
      <p:pic>
        <p:nvPicPr>
          <p:cNvPr id="70" name="Imagem 69"/>
          <p:cNvPicPr>
            <a:picLocks noChangeAspect="1"/>
          </p:cNvPicPr>
          <p:nvPr/>
        </p:nvPicPr>
        <p:blipFill rotWithShape="1">
          <a:blip r:embed="rId3">
            <a:extLst>
              <a:ext uri="{28A0092B-C50C-407E-A947-70E740481C1C}">
                <a14:useLocalDpi xmlns:a14="http://schemas.microsoft.com/office/drawing/2010/main" val="0"/>
              </a:ext>
            </a:extLst>
          </a:blip>
          <a:srcRect l="6446" t="75926" r="71256"/>
          <a:stretch/>
        </p:blipFill>
        <p:spPr>
          <a:xfrm>
            <a:off x="-365974" y="3905250"/>
            <a:ext cx="2038351" cy="1238250"/>
          </a:xfrm>
          <a:prstGeom prst="rect">
            <a:avLst/>
          </a:prstGeom>
        </p:spPr>
      </p:pic>
      <p:grpSp>
        <p:nvGrpSpPr>
          <p:cNvPr id="13318" name="Grupo 36"/>
          <p:cNvGrpSpPr>
            <a:grpSpLocks/>
          </p:cNvGrpSpPr>
          <p:nvPr/>
        </p:nvGrpSpPr>
        <p:grpSpPr bwMode="auto">
          <a:xfrm>
            <a:off x="5218510" y="5519738"/>
            <a:ext cx="401240" cy="401241"/>
            <a:chOff x="5424016" y="4199724"/>
            <a:chExt cx="535650" cy="535650"/>
          </a:xfrm>
        </p:grpSpPr>
        <p:pic>
          <p:nvPicPr>
            <p:cNvPr id="13343" name="Imagem 37"/>
            <p:cNvPicPr>
              <a:picLocks noChangeAspect="1"/>
            </p:cNvPicPr>
            <p:nvPr/>
          </p:nvPicPr>
          <p:blipFill>
            <a:blip r:embed="rId4" cstate="print">
              <a:extLst>
                <a:ext uri="{28A0092B-C50C-407E-A947-70E740481C1C}">
                  <a14:useLocalDpi xmlns:a14="http://schemas.microsoft.com/office/drawing/2010/main" val="0"/>
                </a:ext>
              </a:extLst>
            </a:blip>
            <a:srcRect l="63748" r="25224"/>
            <a:stretch>
              <a:fillRect/>
            </a:stretch>
          </p:blipFill>
          <p:spPr bwMode="auto">
            <a:xfrm>
              <a:off x="5442857" y="4308698"/>
              <a:ext cx="473202" cy="33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Elipse 38"/>
            <p:cNvSpPr/>
            <p:nvPr/>
          </p:nvSpPr>
          <p:spPr>
            <a:xfrm>
              <a:off x="5424016" y="4199724"/>
              <a:ext cx="535650" cy="5356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a:p>
          </p:txBody>
        </p:sp>
      </p:grpSp>
      <p:pic>
        <p:nvPicPr>
          <p:cNvPr id="46" name="Imagem 45"/>
          <p:cNvPicPr>
            <a:picLocks noChangeAspect="1"/>
          </p:cNvPicPr>
          <p:nvPr/>
        </p:nvPicPr>
        <p:blipFill rotWithShape="1">
          <a:blip r:embed="rId5">
            <a:extLst>
              <a:ext uri="{28A0092B-C50C-407E-A947-70E740481C1C}">
                <a14:useLocalDpi xmlns:a14="http://schemas.microsoft.com/office/drawing/2010/main" val="0"/>
              </a:ext>
            </a:extLst>
          </a:blip>
          <a:srcRect r="87612" b="79526"/>
          <a:stretch/>
        </p:blipFill>
        <p:spPr>
          <a:xfrm>
            <a:off x="1789" y="245"/>
            <a:ext cx="1132334" cy="1052979"/>
          </a:xfrm>
          <a:prstGeom prst="rect">
            <a:avLst/>
          </a:prstGeom>
        </p:spPr>
      </p:pic>
      <p:sp>
        <p:nvSpPr>
          <p:cNvPr id="48" name="CaixaDeTexto 47"/>
          <p:cNvSpPr txBox="1"/>
          <p:nvPr/>
        </p:nvSpPr>
        <p:spPr>
          <a:xfrm>
            <a:off x="528212" y="195823"/>
            <a:ext cx="7275310" cy="590931"/>
          </a:xfrm>
          <a:prstGeom prst="rect">
            <a:avLst/>
          </a:prstGeom>
          <a:noFill/>
        </p:spPr>
        <p:txBody>
          <a:bodyPr wrap="square" rtlCol="0" anchor="ctr">
            <a:spAutoFit/>
          </a:bodyPr>
          <a:lstStyle/>
          <a:p>
            <a:pPr>
              <a:lnSpc>
                <a:spcPct val="80000"/>
              </a:lnSpc>
            </a:pPr>
            <a:r>
              <a:rPr lang="en-US" sz="2000" b="1" dirty="0" smtClean="0">
                <a:solidFill>
                  <a:srgbClr val="0095D9"/>
                </a:solidFill>
              </a:rPr>
              <a:t>Provide information, studies, and other tools that encourage greater transparency and liquidity</a:t>
            </a:r>
          </a:p>
        </p:txBody>
      </p:sp>
      <p:sp>
        <p:nvSpPr>
          <p:cNvPr id="3" name="Retângulo 2"/>
          <p:cNvSpPr/>
          <p:nvPr/>
        </p:nvSpPr>
        <p:spPr>
          <a:xfrm>
            <a:off x="1771426" y="2899797"/>
            <a:ext cx="976550" cy="307777"/>
          </a:xfrm>
          <a:prstGeom prst="rect">
            <a:avLst/>
          </a:prstGeom>
        </p:spPr>
        <p:txBody>
          <a:bodyPr wrap="none">
            <a:spAutoFit/>
          </a:bodyPr>
          <a:lstStyle/>
          <a:p>
            <a:pPr algn="ctr">
              <a:defRPr/>
            </a:pPr>
            <a:r>
              <a:rPr lang="pt-BR" sz="1400" b="1" dirty="0">
                <a:solidFill>
                  <a:srgbClr val="4C4D4F"/>
                </a:solidFill>
              </a:rPr>
              <a:t>RANKINGS</a:t>
            </a:r>
          </a:p>
        </p:txBody>
      </p:sp>
      <p:sp>
        <p:nvSpPr>
          <p:cNvPr id="4" name="Retângulo 3"/>
          <p:cNvSpPr/>
          <p:nvPr/>
        </p:nvSpPr>
        <p:spPr>
          <a:xfrm>
            <a:off x="6402322" y="2899797"/>
            <a:ext cx="779252" cy="307777"/>
          </a:xfrm>
          <a:prstGeom prst="rect">
            <a:avLst/>
          </a:prstGeom>
        </p:spPr>
        <p:txBody>
          <a:bodyPr wrap="none">
            <a:spAutoFit/>
          </a:bodyPr>
          <a:lstStyle/>
          <a:p>
            <a:pPr algn="ctr">
              <a:defRPr/>
            </a:pPr>
            <a:r>
              <a:rPr lang="pt-BR" sz="1400" b="1" dirty="0" smtClean="0">
                <a:solidFill>
                  <a:srgbClr val="4C4D4F"/>
                </a:solidFill>
              </a:rPr>
              <a:t>INDICES</a:t>
            </a:r>
            <a:endParaRPr lang="pt-BR" sz="1400" b="1" dirty="0">
              <a:solidFill>
                <a:srgbClr val="4C4D4F"/>
              </a:solidFill>
            </a:endParaRPr>
          </a:p>
        </p:txBody>
      </p:sp>
      <p:sp>
        <p:nvSpPr>
          <p:cNvPr id="5" name="Retângulo 4"/>
          <p:cNvSpPr/>
          <p:nvPr/>
        </p:nvSpPr>
        <p:spPr>
          <a:xfrm>
            <a:off x="4159716" y="2899797"/>
            <a:ext cx="806375" cy="307777"/>
          </a:xfrm>
          <a:prstGeom prst="rect">
            <a:avLst/>
          </a:prstGeom>
        </p:spPr>
        <p:txBody>
          <a:bodyPr wrap="none">
            <a:spAutoFit/>
          </a:bodyPr>
          <a:lstStyle/>
          <a:p>
            <a:pPr algn="ctr">
              <a:defRPr/>
            </a:pPr>
            <a:r>
              <a:rPr lang="pt-BR" sz="1400" b="1" dirty="0" smtClean="0">
                <a:solidFill>
                  <a:srgbClr val="4C4D4F"/>
                </a:solidFill>
              </a:rPr>
              <a:t>STUDIES</a:t>
            </a:r>
            <a:endParaRPr lang="pt-BR" sz="1400" b="1" dirty="0">
              <a:solidFill>
                <a:srgbClr val="4C4D4F"/>
              </a:solidFill>
            </a:endParaRPr>
          </a:p>
        </p:txBody>
      </p:sp>
      <p:sp>
        <p:nvSpPr>
          <p:cNvPr id="6" name="Retângulo 5"/>
          <p:cNvSpPr/>
          <p:nvPr/>
        </p:nvSpPr>
        <p:spPr>
          <a:xfrm>
            <a:off x="1571313" y="4446295"/>
            <a:ext cx="1456134" cy="307777"/>
          </a:xfrm>
          <a:prstGeom prst="rect">
            <a:avLst/>
          </a:prstGeom>
        </p:spPr>
        <p:txBody>
          <a:bodyPr wrap="square">
            <a:spAutoFit/>
          </a:bodyPr>
          <a:lstStyle/>
          <a:p>
            <a:pPr algn="ctr">
              <a:defRPr/>
            </a:pPr>
            <a:r>
              <a:rPr lang="pt-BR" sz="1400" b="1" dirty="0" smtClean="0">
                <a:solidFill>
                  <a:srgbClr val="4C4D4F"/>
                </a:solidFill>
              </a:rPr>
              <a:t>STATISTICS</a:t>
            </a:r>
            <a:endParaRPr lang="pt-BR" sz="1400" b="1" dirty="0">
              <a:solidFill>
                <a:srgbClr val="4C4D4F"/>
              </a:solidFill>
            </a:endParaRPr>
          </a:p>
        </p:txBody>
      </p:sp>
      <p:sp>
        <p:nvSpPr>
          <p:cNvPr id="7" name="Retângulo 6"/>
          <p:cNvSpPr/>
          <p:nvPr/>
        </p:nvSpPr>
        <p:spPr>
          <a:xfrm>
            <a:off x="4226911" y="4446295"/>
            <a:ext cx="671980" cy="307777"/>
          </a:xfrm>
          <a:prstGeom prst="rect">
            <a:avLst/>
          </a:prstGeom>
        </p:spPr>
        <p:txBody>
          <a:bodyPr wrap="none">
            <a:spAutoFit/>
          </a:bodyPr>
          <a:lstStyle/>
          <a:p>
            <a:pPr algn="ctr">
              <a:defRPr/>
            </a:pPr>
            <a:r>
              <a:rPr lang="pt-BR" sz="1400" b="1" dirty="0" smtClean="0">
                <a:solidFill>
                  <a:srgbClr val="4C4D4F"/>
                </a:solidFill>
              </a:rPr>
              <a:t>TOOLS</a:t>
            </a:r>
            <a:endParaRPr lang="pt-BR" sz="1400" b="1" dirty="0">
              <a:solidFill>
                <a:srgbClr val="4C4D4F"/>
              </a:solidFill>
            </a:endParaRPr>
          </a:p>
        </p:txBody>
      </p:sp>
      <p:sp>
        <p:nvSpPr>
          <p:cNvPr id="8" name="Retângulo 7"/>
          <p:cNvSpPr/>
          <p:nvPr/>
        </p:nvSpPr>
        <p:spPr>
          <a:xfrm>
            <a:off x="6360293" y="4446295"/>
            <a:ext cx="863313" cy="307777"/>
          </a:xfrm>
          <a:prstGeom prst="rect">
            <a:avLst/>
          </a:prstGeom>
        </p:spPr>
        <p:txBody>
          <a:bodyPr wrap="none">
            <a:spAutoFit/>
          </a:bodyPr>
          <a:lstStyle/>
          <a:p>
            <a:pPr algn="ctr">
              <a:defRPr/>
            </a:pPr>
            <a:r>
              <a:rPr lang="pt-BR" sz="1400" b="1" dirty="0" smtClean="0">
                <a:solidFill>
                  <a:srgbClr val="4C4D4F"/>
                </a:solidFill>
              </a:rPr>
              <a:t>REPORTS</a:t>
            </a:r>
            <a:endParaRPr lang="pt-BR" sz="1400" b="1" dirty="0">
              <a:solidFill>
                <a:srgbClr val="4C4D4F"/>
              </a:solidFill>
            </a:endParaRPr>
          </a:p>
        </p:txBody>
      </p:sp>
      <p:grpSp>
        <p:nvGrpSpPr>
          <p:cNvPr id="11" name="Grupo 10"/>
          <p:cNvGrpSpPr/>
          <p:nvPr/>
        </p:nvGrpSpPr>
        <p:grpSpPr>
          <a:xfrm>
            <a:off x="1796658" y="1924908"/>
            <a:ext cx="957983" cy="956068"/>
            <a:chOff x="1615683" y="1559903"/>
            <a:chExt cx="957983" cy="956068"/>
          </a:xfrm>
        </p:grpSpPr>
        <p:sp>
          <p:nvSpPr>
            <p:cNvPr id="9" name="Elipse 8"/>
            <p:cNvSpPr/>
            <p:nvPr/>
          </p:nvSpPr>
          <p:spPr>
            <a:xfrm>
              <a:off x="1615683" y="1559903"/>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rotWithShape="1">
            <a:blip r:embed="rId6">
              <a:extLst>
                <a:ext uri="{28A0092B-C50C-407E-A947-70E740481C1C}">
                  <a14:useLocalDpi xmlns:a14="http://schemas.microsoft.com/office/drawing/2010/main" val="0"/>
                </a:ext>
              </a:extLst>
            </a:blip>
            <a:srcRect l="7800" t="20926" r="81155" b="60741"/>
            <a:stretch/>
          </p:blipFill>
          <p:spPr>
            <a:xfrm>
              <a:off x="1684736" y="1573440"/>
              <a:ext cx="888930" cy="830227"/>
            </a:xfrm>
            <a:prstGeom prst="rect">
              <a:avLst/>
            </a:prstGeom>
          </p:spPr>
        </p:pic>
      </p:grpSp>
      <p:grpSp>
        <p:nvGrpSpPr>
          <p:cNvPr id="15" name="Grupo 14"/>
          <p:cNvGrpSpPr/>
          <p:nvPr/>
        </p:nvGrpSpPr>
        <p:grpSpPr>
          <a:xfrm>
            <a:off x="1811821" y="3478440"/>
            <a:ext cx="956068" cy="956068"/>
            <a:chOff x="2843975" y="1559903"/>
            <a:chExt cx="956068" cy="956068"/>
          </a:xfrm>
        </p:grpSpPr>
        <p:sp>
          <p:nvSpPr>
            <p:cNvPr id="61" name="Elipse 60"/>
            <p:cNvSpPr/>
            <p:nvPr/>
          </p:nvSpPr>
          <p:spPr>
            <a:xfrm>
              <a:off x="2843975" y="1559903"/>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 name="Imagem 50"/>
            <p:cNvPicPr>
              <a:picLocks noChangeAspect="1"/>
            </p:cNvPicPr>
            <p:nvPr/>
          </p:nvPicPr>
          <p:blipFill rotWithShape="1">
            <a:blip r:embed="rId7">
              <a:extLst>
                <a:ext uri="{28A0092B-C50C-407E-A947-70E740481C1C}">
                  <a14:useLocalDpi xmlns:a14="http://schemas.microsoft.com/office/drawing/2010/main" val="0"/>
                </a:ext>
              </a:extLst>
            </a:blip>
            <a:srcRect l="60682" t="24080" r="31818" b="61390"/>
            <a:stretch/>
          </p:blipFill>
          <p:spPr>
            <a:xfrm>
              <a:off x="2987954" y="1651978"/>
              <a:ext cx="685800" cy="747485"/>
            </a:xfrm>
            <a:prstGeom prst="rect">
              <a:avLst/>
            </a:prstGeom>
            <a:noFill/>
            <a:ln>
              <a:noFill/>
            </a:ln>
          </p:spPr>
        </p:pic>
      </p:grpSp>
      <p:grpSp>
        <p:nvGrpSpPr>
          <p:cNvPr id="16" name="Grupo 15"/>
          <p:cNvGrpSpPr/>
          <p:nvPr/>
        </p:nvGrpSpPr>
        <p:grpSpPr>
          <a:xfrm>
            <a:off x="4068356" y="1914175"/>
            <a:ext cx="956068" cy="956068"/>
            <a:chOff x="4000079" y="1530120"/>
            <a:chExt cx="956068" cy="956068"/>
          </a:xfrm>
        </p:grpSpPr>
        <p:sp>
          <p:nvSpPr>
            <p:cNvPr id="63" name="Elipse 62"/>
            <p:cNvSpPr/>
            <p:nvPr/>
          </p:nvSpPr>
          <p:spPr>
            <a:xfrm>
              <a:off x="4000079" y="1530120"/>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Imagem 51"/>
            <p:cNvPicPr>
              <a:picLocks noChangeAspect="1"/>
            </p:cNvPicPr>
            <p:nvPr/>
          </p:nvPicPr>
          <p:blipFill rotWithShape="1">
            <a:blip r:embed="rId6">
              <a:extLst>
                <a:ext uri="{28A0092B-C50C-407E-A947-70E740481C1C}">
                  <a14:useLocalDpi xmlns:a14="http://schemas.microsoft.com/office/drawing/2010/main" val="0"/>
                </a:ext>
              </a:extLst>
            </a:blip>
            <a:srcRect l="28743" t="22037" r="61254" b="61852"/>
            <a:stretch/>
          </p:blipFill>
          <p:spPr>
            <a:xfrm>
              <a:off x="4094067" y="1633164"/>
              <a:ext cx="805068" cy="729594"/>
            </a:xfrm>
            <a:prstGeom prst="rect">
              <a:avLst/>
            </a:prstGeom>
          </p:spPr>
        </p:pic>
      </p:grpSp>
      <p:grpSp>
        <p:nvGrpSpPr>
          <p:cNvPr id="14" name="Grupo 13"/>
          <p:cNvGrpSpPr/>
          <p:nvPr/>
        </p:nvGrpSpPr>
        <p:grpSpPr>
          <a:xfrm>
            <a:off x="4058954" y="3478440"/>
            <a:ext cx="956068" cy="956068"/>
            <a:chOff x="5131468" y="1545208"/>
            <a:chExt cx="956068" cy="956068"/>
          </a:xfrm>
        </p:grpSpPr>
        <p:sp>
          <p:nvSpPr>
            <p:cNvPr id="64" name="Elipse 63"/>
            <p:cNvSpPr/>
            <p:nvPr/>
          </p:nvSpPr>
          <p:spPr>
            <a:xfrm>
              <a:off x="5131468" y="1545208"/>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7" name="Imagem 56"/>
            <p:cNvPicPr>
              <a:picLocks noChangeAspect="1"/>
            </p:cNvPicPr>
            <p:nvPr/>
          </p:nvPicPr>
          <p:blipFill rotWithShape="1">
            <a:blip r:embed="rId6">
              <a:extLst>
                <a:ext uri="{28A0092B-C50C-407E-A947-70E740481C1C}">
                  <a14:useLocalDpi xmlns:a14="http://schemas.microsoft.com/office/drawing/2010/main" val="0"/>
                </a:ext>
              </a:extLst>
            </a:blip>
            <a:srcRect l="41664" t="23148" r="48229" b="61482"/>
            <a:stretch/>
          </p:blipFill>
          <p:spPr>
            <a:xfrm>
              <a:off x="5237560" y="1689374"/>
              <a:ext cx="813455" cy="696050"/>
            </a:xfrm>
            <a:prstGeom prst="rect">
              <a:avLst/>
            </a:prstGeom>
          </p:spPr>
        </p:pic>
      </p:grpSp>
      <p:grpSp>
        <p:nvGrpSpPr>
          <p:cNvPr id="12" name="Grupo 11"/>
          <p:cNvGrpSpPr/>
          <p:nvPr/>
        </p:nvGrpSpPr>
        <p:grpSpPr>
          <a:xfrm>
            <a:off x="6306421" y="1927067"/>
            <a:ext cx="956068" cy="956068"/>
            <a:chOff x="6496921" y="1552537"/>
            <a:chExt cx="956068" cy="956068"/>
          </a:xfrm>
        </p:grpSpPr>
        <p:sp>
          <p:nvSpPr>
            <p:cNvPr id="66" name="Elipse 65"/>
            <p:cNvSpPr/>
            <p:nvPr/>
          </p:nvSpPr>
          <p:spPr>
            <a:xfrm>
              <a:off x="6496921" y="1552537"/>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8" name="Imagem 57"/>
            <p:cNvPicPr>
              <a:picLocks noChangeAspect="1"/>
            </p:cNvPicPr>
            <p:nvPr/>
          </p:nvPicPr>
          <p:blipFill rotWithShape="1">
            <a:blip r:embed="rId7">
              <a:extLst>
                <a:ext uri="{28A0092B-C50C-407E-A947-70E740481C1C}">
                  <a14:useLocalDpi xmlns:a14="http://schemas.microsoft.com/office/drawing/2010/main" val="0"/>
                </a:ext>
              </a:extLst>
            </a:blip>
            <a:srcRect l="68243" t="24460" r="24959" b="63182"/>
            <a:stretch/>
          </p:blipFill>
          <p:spPr>
            <a:xfrm>
              <a:off x="6667500" y="1711445"/>
              <a:ext cx="621506" cy="635794"/>
            </a:xfrm>
            <a:prstGeom prst="rect">
              <a:avLst/>
            </a:prstGeom>
            <a:noFill/>
            <a:ln>
              <a:noFill/>
            </a:ln>
          </p:spPr>
        </p:pic>
      </p:grpSp>
      <p:pic>
        <p:nvPicPr>
          <p:cNvPr id="17" name="Imagem 16"/>
          <p:cNvPicPr>
            <a:picLocks noChangeAspect="1"/>
          </p:cNvPicPr>
          <p:nvPr/>
        </p:nvPicPr>
        <p:blipFill rotWithShape="1">
          <a:blip r:embed="rId3">
            <a:extLst>
              <a:ext uri="{28A0092B-C50C-407E-A947-70E740481C1C}">
                <a14:useLocalDpi xmlns:a14="http://schemas.microsoft.com/office/drawing/2010/main" val="0"/>
              </a:ext>
            </a:extLst>
          </a:blip>
          <a:srcRect l="82822" t="30556" b="22592"/>
          <a:stretch/>
        </p:blipFill>
        <p:spPr>
          <a:xfrm>
            <a:off x="7572375" y="491288"/>
            <a:ext cx="1570270" cy="2409825"/>
          </a:xfrm>
          <a:prstGeom prst="rect">
            <a:avLst/>
          </a:prstGeom>
        </p:spPr>
      </p:pic>
      <p:pic>
        <p:nvPicPr>
          <p:cNvPr id="71" name="Imagem 70"/>
          <p:cNvPicPr>
            <a:picLocks noChangeAspect="1"/>
          </p:cNvPicPr>
          <p:nvPr/>
        </p:nvPicPr>
        <p:blipFill rotWithShape="1">
          <a:blip r:embed="rId8">
            <a:extLst>
              <a:ext uri="{28A0092B-C50C-407E-A947-70E740481C1C}">
                <a14:useLocalDpi xmlns:a14="http://schemas.microsoft.com/office/drawing/2010/main" val="0"/>
              </a:ext>
            </a:extLst>
          </a:blip>
          <a:srcRect t="74074" r="75007"/>
          <a:stretch/>
        </p:blipFill>
        <p:spPr>
          <a:xfrm>
            <a:off x="-318765" y="4108378"/>
            <a:ext cx="1773442" cy="1035121"/>
          </a:xfrm>
          <a:prstGeom prst="rect">
            <a:avLst/>
          </a:prstGeom>
        </p:spPr>
      </p:pic>
      <p:pic>
        <p:nvPicPr>
          <p:cNvPr id="41" name="Imagem 40"/>
          <p:cNvPicPr>
            <a:picLocks noChangeAspect="1"/>
          </p:cNvPicPr>
          <p:nvPr/>
        </p:nvPicPr>
        <p:blipFill rotWithShape="1">
          <a:blip r:embed="rId9" cstate="print">
            <a:extLst>
              <a:ext uri="{28A0092B-C50C-407E-A947-70E740481C1C}">
                <a14:useLocalDpi xmlns:a14="http://schemas.microsoft.com/office/drawing/2010/main" val="0"/>
              </a:ext>
            </a:extLst>
          </a:blip>
          <a:srcRect l="64865" b="26420"/>
          <a:stretch/>
        </p:blipFill>
        <p:spPr>
          <a:xfrm rot="10800000">
            <a:off x="-17379" y="785165"/>
            <a:ext cx="1936629" cy="2282051"/>
          </a:xfrm>
          <a:prstGeom prst="rect">
            <a:avLst/>
          </a:prstGeom>
        </p:spPr>
      </p:pic>
      <p:grpSp>
        <p:nvGrpSpPr>
          <p:cNvPr id="13" name="Grupo 12"/>
          <p:cNvGrpSpPr/>
          <p:nvPr/>
        </p:nvGrpSpPr>
        <p:grpSpPr>
          <a:xfrm>
            <a:off x="6295735" y="3478440"/>
            <a:ext cx="956068" cy="956068"/>
            <a:chOff x="6295735" y="3478440"/>
            <a:chExt cx="956068" cy="956068"/>
          </a:xfrm>
        </p:grpSpPr>
        <p:sp>
          <p:nvSpPr>
            <p:cNvPr id="67" name="Elipse 66"/>
            <p:cNvSpPr/>
            <p:nvPr/>
          </p:nvSpPr>
          <p:spPr>
            <a:xfrm>
              <a:off x="6295735" y="3478440"/>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Imagem 43"/>
            <p:cNvPicPr>
              <a:picLocks noChangeAspect="1"/>
            </p:cNvPicPr>
            <p:nvPr/>
          </p:nvPicPr>
          <p:blipFill rotWithShape="1">
            <a:blip r:embed="rId6">
              <a:extLst>
                <a:ext uri="{28A0092B-C50C-407E-A947-70E740481C1C}">
                  <a14:useLocalDpi xmlns:a14="http://schemas.microsoft.com/office/drawing/2010/main" val="0"/>
                </a:ext>
              </a:extLst>
            </a:blip>
            <a:srcRect l="18740" t="19815" r="71778" b="62592"/>
            <a:stretch/>
          </p:blipFill>
          <p:spPr>
            <a:xfrm>
              <a:off x="6421936" y="3537874"/>
              <a:ext cx="763138" cy="796683"/>
            </a:xfrm>
            <a:prstGeom prst="rect">
              <a:avLst/>
            </a:prstGeom>
          </p:spPr>
        </p:pic>
      </p:grpSp>
      <p:grpSp>
        <p:nvGrpSpPr>
          <p:cNvPr id="2" name="Grupo 1"/>
          <p:cNvGrpSpPr/>
          <p:nvPr/>
        </p:nvGrpSpPr>
        <p:grpSpPr>
          <a:xfrm>
            <a:off x="5320511" y="705998"/>
            <a:ext cx="5319290" cy="956981"/>
            <a:chOff x="5320511" y="705998"/>
            <a:chExt cx="5319290" cy="956981"/>
          </a:xfrm>
        </p:grpSpPr>
        <p:pic>
          <p:nvPicPr>
            <p:cNvPr id="43" name="Imagem 42"/>
            <p:cNvPicPr>
              <a:picLocks noChangeAspect="1"/>
            </p:cNvPicPr>
            <p:nvPr/>
          </p:nvPicPr>
          <p:blipFill rotWithShape="1">
            <a:blip r:embed="rId10">
              <a:extLst>
                <a:ext uri="{28A0092B-C50C-407E-A947-70E740481C1C}">
                  <a14:useLocalDpi xmlns:a14="http://schemas.microsoft.com/office/drawing/2010/main" val="0"/>
                </a:ext>
              </a:extLst>
            </a:blip>
            <a:srcRect l="32" t="57182" r="38576" b="23188"/>
            <a:stretch/>
          </p:blipFill>
          <p:spPr>
            <a:xfrm>
              <a:off x="5320511" y="705998"/>
              <a:ext cx="5319290" cy="956981"/>
            </a:xfrm>
            <a:prstGeom prst="rect">
              <a:avLst/>
            </a:prstGeom>
          </p:spPr>
        </p:pic>
        <p:sp>
          <p:nvSpPr>
            <p:cNvPr id="49" name="Retângulo 48"/>
            <p:cNvSpPr/>
            <p:nvPr/>
          </p:nvSpPr>
          <p:spPr>
            <a:xfrm>
              <a:off x="7114199" y="1009592"/>
              <a:ext cx="1078885" cy="400110"/>
            </a:xfrm>
            <a:prstGeom prst="rect">
              <a:avLst/>
            </a:prstGeom>
          </p:spPr>
          <p:txBody>
            <a:bodyPr wrap="none">
              <a:spAutoFit/>
            </a:bodyPr>
            <a:lstStyle/>
            <a:p>
              <a:pPr>
                <a:defRPr/>
              </a:pPr>
              <a:r>
                <a:rPr lang="pt-BR" sz="2000" b="1" dirty="0" smtClean="0">
                  <a:solidFill>
                    <a:schemeClr val="bg1"/>
                  </a:solidFill>
                </a:rPr>
                <a:t>INFORM</a:t>
              </a:r>
              <a:endParaRPr lang="pt-BR" sz="2000" b="1" dirty="0">
                <a:solidFill>
                  <a:schemeClr val="bg1"/>
                </a:solidFill>
              </a:endParaRPr>
            </a:p>
          </p:txBody>
        </p:sp>
        <p:pic>
          <p:nvPicPr>
            <p:cNvPr id="53" name="Imagem 52"/>
            <p:cNvPicPr>
              <a:picLocks noChangeAspect="1"/>
            </p:cNvPicPr>
            <p:nvPr/>
          </p:nvPicPr>
          <p:blipFill rotWithShape="1">
            <a:blip r:embed="rId11">
              <a:extLst>
                <a:ext uri="{28A0092B-C50C-407E-A947-70E740481C1C}">
                  <a14:useLocalDpi xmlns:a14="http://schemas.microsoft.com/office/drawing/2010/main" val="0"/>
                </a:ext>
              </a:extLst>
            </a:blip>
            <a:srcRect l="13334" t="20943" r="79478" b="64246"/>
            <a:stretch/>
          </p:blipFill>
          <p:spPr>
            <a:xfrm>
              <a:off x="6575777" y="825175"/>
              <a:ext cx="571908" cy="663083"/>
            </a:xfrm>
            <a:prstGeom prst="rect">
              <a:avLst/>
            </a:prstGeom>
            <a:noFill/>
            <a:ln>
              <a:noFill/>
            </a:ln>
          </p:spPr>
        </p:pic>
      </p:grpSp>
    </p:spTree>
    <p:extLst>
      <p:ext uri="{BB962C8B-B14F-4D97-AF65-F5344CB8AC3E}">
        <p14:creationId xmlns:p14="http://schemas.microsoft.com/office/powerpoint/2010/main" val="131081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par>
                                <p:cTn id="13" presetID="2" presetClass="entr" presetSubtype="2" decel="100000"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 presetClass="entr" presetSubtype="12" decel="100000" fill="hold" nodeType="withEffect">
                                  <p:stCondLst>
                                    <p:cond delay="75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49" presetClass="entr" presetSubtype="0" decel="100000" fill="hold" nodeType="withEffect">
                                  <p:stCondLst>
                                    <p:cond delay="1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 calcmode="lin" valueType="num">
                                      <p:cBhvr>
                                        <p:cTn id="39" dur="500" fill="hold"/>
                                        <p:tgtEl>
                                          <p:spTgt spid="16"/>
                                        </p:tgtEl>
                                        <p:attrNameLst>
                                          <p:attrName>style.rotation</p:attrName>
                                        </p:attrNameLst>
                                      </p:cBhvr>
                                      <p:tavLst>
                                        <p:tav tm="0">
                                          <p:val>
                                            <p:fltVal val="360"/>
                                          </p:val>
                                        </p:tav>
                                        <p:tav tm="100000">
                                          <p:val>
                                            <p:fltVal val="0"/>
                                          </p:val>
                                        </p:tav>
                                      </p:tavLst>
                                    </p:anim>
                                    <p:animEffect transition="in" filter="fade">
                                      <p:cBhvr>
                                        <p:cTn id="40" dur="500"/>
                                        <p:tgtEl>
                                          <p:spTgt spid="16"/>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49" presetClass="entr" presetSubtype="0" decel="100000" fill="hold" nodeType="withEffect">
                                  <p:stCondLst>
                                    <p:cond delay="2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49" presetClass="entr" presetSubtype="0" decel="100000" fill="hold" nodeType="withEffect">
                                  <p:stCondLst>
                                    <p:cond delay="3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360"/>
                                          </p:val>
                                        </p:tav>
                                        <p:tav tm="100000">
                                          <p:val>
                                            <p:fltVal val="0"/>
                                          </p:val>
                                        </p:tav>
                                      </p:tavLst>
                                    </p:anim>
                                    <p:animEffect transition="in" filter="fade">
                                      <p:cBhvr>
                                        <p:cTn id="58" dur="500"/>
                                        <p:tgtEl>
                                          <p:spTgt spid="15"/>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49" presetClass="entr" presetSubtype="0" decel="100000" fill="hold" nodeType="withEffect">
                                  <p:stCondLst>
                                    <p:cond delay="40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 calcmode="lin" valueType="num">
                                      <p:cBhvr>
                                        <p:cTn id="66" dur="500" fill="hold"/>
                                        <p:tgtEl>
                                          <p:spTgt spid="14"/>
                                        </p:tgtEl>
                                        <p:attrNameLst>
                                          <p:attrName>style.rotation</p:attrName>
                                        </p:attrNameLst>
                                      </p:cBhvr>
                                      <p:tavLst>
                                        <p:tav tm="0">
                                          <p:val>
                                            <p:fltVal val="360"/>
                                          </p:val>
                                        </p:tav>
                                        <p:tav tm="100000">
                                          <p:val>
                                            <p:fltVal val="0"/>
                                          </p:val>
                                        </p:tav>
                                      </p:tavLst>
                                    </p:anim>
                                    <p:animEffect transition="in" filter="fade">
                                      <p:cBhvr>
                                        <p:cTn id="67" dur="500"/>
                                        <p:tgtEl>
                                          <p:spTgt spid="14"/>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49" presetClass="entr" presetSubtype="0" decel="100000" fill="hold"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par>
                          <p:cTn id="80" fill="hold">
                            <p:stCondLst>
                              <p:cond delay="3500"/>
                            </p:stCondLst>
                            <p:childTnLst>
                              <p:par>
                                <p:cTn id="81" presetID="22" presetClass="entr" presetSubtype="4"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00"/>
                                        <p:tgtEl>
                                          <p:spTgt spid="18"/>
                                        </p:tgtEl>
                                      </p:cBhvr>
                                    </p:animEffect>
                                  </p:childTnLst>
                                </p:cTn>
                              </p:par>
                              <p:par>
                                <p:cTn id="84" presetID="2" presetClass="entr" presetSubtype="12" decel="100000" fill="hold"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0-#ppt_w/2"/>
                                          </p:val>
                                        </p:tav>
                                        <p:tav tm="100000">
                                          <p:val>
                                            <p:strVal val="#ppt_x"/>
                                          </p:val>
                                        </p:tav>
                                      </p:tavLst>
                                    </p:anim>
                                    <p:anim calcmode="lin" valueType="num">
                                      <p:cBhvr additive="base">
                                        <p:cTn id="87" dur="500" fill="hold"/>
                                        <p:tgtEl>
                                          <p:spTgt spid="70"/>
                                        </p:tgtEl>
                                        <p:attrNameLst>
                                          <p:attrName>ppt_y</p:attrName>
                                        </p:attrNameLst>
                                      </p:cBhvr>
                                      <p:tavLst>
                                        <p:tav tm="0">
                                          <p:val>
                                            <p:strVal val="1+#ppt_h/2"/>
                                          </p:val>
                                        </p:tav>
                                        <p:tav tm="100000">
                                          <p:val>
                                            <p:strVal val="#ppt_y"/>
                                          </p:val>
                                        </p:tav>
                                      </p:tavLst>
                                    </p:anim>
                                  </p:childTnLst>
                                </p:cTn>
                              </p:par>
                              <p:par>
                                <p:cTn id="88" presetID="22" presetClass="entr" presetSubtype="4" fill="hold" nodeType="withEffect">
                                  <p:stCondLst>
                                    <p:cond delay="250"/>
                                  </p:stCondLst>
                                  <p:childTnLst>
                                    <p:set>
                                      <p:cBhvr>
                                        <p:cTn id="89" dur="1" fill="hold">
                                          <p:stCondLst>
                                            <p:cond delay="0"/>
                                          </p:stCondLst>
                                        </p:cTn>
                                        <p:tgtEl>
                                          <p:spTgt spid="71"/>
                                        </p:tgtEl>
                                        <p:attrNameLst>
                                          <p:attrName>style.visibility</p:attrName>
                                        </p:attrNameLst>
                                      </p:cBhvr>
                                      <p:to>
                                        <p:strVal val="visible"/>
                                      </p:to>
                                    </p:set>
                                    <p:animEffect transition="in" filter="wipe(down)">
                                      <p:cBhvr>
                                        <p:cTn id="9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t="62222"/>
          <a:stretch/>
        </p:blipFill>
        <p:spPr>
          <a:xfrm>
            <a:off x="1354" y="3200400"/>
            <a:ext cx="9141291" cy="1943100"/>
          </a:xfrm>
          <a:prstGeom prst="rect">
            <a:avLst/>
          </a:prstGeom>
        </p:spPr>
      </p:pic>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16379" r="63754" b="85185"/>
          <a:stretch/>
        </p:blipFill>
        <p:spPr>
          <a:xfrm>
            <a:off x="1498601" y="0"/>
            <a:ext cx="1816100" cy="762000"/>
          </a:xfrm>
          <a:prstGeom prst="rect">
            <a:avLst/>
          </a:prstGeom>
        </p:spPr>
      </p:pic>
      <p:pic>
        <p:nvPicPr>
          <p:cNvPr id="5" name="Imagem 4"/>
          <p:cNvPicPr>
            <a:picLocks noChangeAspect="1"/>
          </p:cNvPicPr>
          <p:nvPr/>
        </p:nvPicPr>
        <p:blipFill rotWithShape="1">
          <a:blip r:embed="rId4">
            <a:extLst>
              <a:ext uri="{28A0092B-C50C-407E-A947-70E740481C1C}">
                <a14:useLocalDpi xmlns:a14="http://schemas.microsoft.com/office/drawing/2010/main" val="0"/>
              </a:ext>
            </a:extLst>
          </a:blip>
          <a:srcRect t="8642" r="80981" b="37530"/>
          <a:stretch/>
        </p:blipFill>
        <p:spPr>
          <a:xfrm>
            <a:off x="1355" y="444500"/>
            <a:ext cx="1738546" cy="2768600"/>
          </a:xfrm>
          <a:prstGeom prst="rect">
            <a:avLst/>
          </a:prstGeom>
        </p:spPr>
      </p:pic>
      <p:pic>
        <p:nvPicPr>
          <p:cNvPr id="6" name="Imagem 5"/>
          <p:cNvPicPr>
            <a:picLocks noChangeAspect="1"/>
          </p:cNvPicPr>
          <p:nvPr/>
        </p:nvPicPr>
        <p:blipFill rotWithShape="1">
          <a:blip r:embed="rId5">
            <a:extLst>
              <a:ext uri="{28A0092B-C50C-407E-A947-70E740481C1C}">
                <a14:useLocalDpi xmlns:a14="http://schemas.microsoft.com/office/drawing/2010/main" val="0"/>
              </a:ext>
            </a:extLst>
          </a:blip>
          <a:srcRect r="72507" b="57284"/>
          <a:stretch/>
        </p:blipFill>
        <p:spPr>
          <a:xfrm>
            <a:off x="1355" y="0"/>
            <a:ext cx="2513246" cy="2197100"/>
          </a:xfrm>
          <a:prstGeom prst="rect">
            <a:avLst/>
          </a:prstGeom>
        </p:spPr>
      </p:pic>
      <p:sp>
        <p:nvSpPr>
          <p:cNvPr id="7" name="Retângulo 6"/>
          <p:cNvSpPr/>
          <p:nvPr/>
        </p:nvSpPr>
        <p:spPr>
          <a:xfrm>
            <a:off x="1498601" y="3594768"/>
            <a:ext cx="5995450" cy="646331"/>
          </a:xfrm>
          <a:prstGeom prst="rect">
            <a:avLst/>
          </a:prstGeom>
        </p:spPr>
        <p:txBody>
          <a:bodyPr wrap="square">
            <a:spAutoFit/>
          </a:bodyPr>
          <a:lstStyle/>
          <a:p>
            <a:pPr algn="ctr">
              <a:lnSpc>
                <a:spcPct val="90000"/>
              </a:lnSpc>
              <a:spcBef>
                <a:spcPct val="0"/>
              </a:spcBef>
            </a:pPr>
            <a:r>
              <a:rPr lang="en-US" altLang="pt-BR" sz="2000" b="1" dirty="0" smtClean="0">
                <a:solidFill>
                  <a:srgbClr val="0095D9"/>
                </a:solidFill>
              </a:rPr>
              <a:t>Well-trained</a:t>
            </a:r>
            <a:r>
              <a:rPr lang="en-US" altLang="pt-BR" sz="2000" b="1" dirty="0" smtClean="0">
                <a:solidFill>
                  <a:srgbClr val="4C4D4F"/>
                </a:solidFill>
              </a:rPr>
              <a:t> </a:t>
            </a:r>
            <a:r>
              <a:rPr lang="en-US" altLang="pt-BR" sz="2000" dirty="0" smtClean="0">
                <a:solidFill>
                  <a:srgbClr val="4C4D4F"/>
                </a:solidFill>
              </a:rPr>
              <a:t>professionals and </a:t>
            </a:r>
            <a:r>
              <a:rPr lang="en-US" altLang="pt-BR" sz="2000" b="1" dirty="0" smtClean="0">
                <a:solidFill>
                  <a:srgbClr val="0095D9"/>
                </a:solidFill>
              </a:rPr>
              <a:t>conscientious</a:t>
            </a:r>
            <a:r>
              <a:rPr lang="en-US" altLang="pt-BR" sz="2000" dirty="0" smtClean="0">
                <a:solidFill>
                  <a:srgbClr val="0095D9"/>
                </a:solidFill>
              </a:rPr>
              <a:t> </a:t>
            </a:r>
            <a:r>
              <a:rPr lang="en-US" altLang="pt-BR" sz="2000" dirty="0" smtClean="0">
                <a:solidFill>
                  <a:srgbClr val="4C4D4F"/>
                </a:solidFill>
              </a:rPr>
              <a:t>investors are the foundation of a solid market </a:t>
            </a:r>
          </a:p>
        </p:txBody>
      </p:sp>
      <p:grpSp>
        <p:nvGrpSpPr>
          <p:cNvPr id="19" name="Grupo 18"/>
          <p:cNvGrpSpPr/>
          <p:nvPr/>
        </p:nvGrpSpPr>
        <p:grpSpPr>
          <a:xfrm>
            <a:off x="3280671" y="1332331"/>
            <a:ext cx="956068" cy="956068"/>
            <a:chOff x="4000079" y="1530120"/>
            <a:chExt cx="956068" cy="956068"/>
          </a:xfrm>
        </p:grpSpPr>
        <p:sp>
          <p:nvSpPr>
            <p:cNvPr id="20" name="Elipse 19"/>
            <p:cNvSpPr/>
            <p:nvPr/>
          </p:nvSpPr>
          <p:spPr>
            <a:xfrm>
              <a:off x="4000079" y="1530120"/>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20"/>
            <p:cNvPicPr>
              <a:picLocks noChangeAspect="1"/>
            </p:cNvPicPr>
            <p:nvPr/>
          </p:nvPicPr>
          <p:blipFill rotWithShape="1">
            <a:blip r:embed="rId6">
              <a:extLst>
                <a:ext uri="{28A0092B-C50C-407E-A947-70E740481C1C}">
                  <a14:useLocalDpi xmlns:a14="http://schemas.microsoft.com/office/drawing/2010/main" val="0"/>
                </a:ext>
              </a:extLst>
            </a:blip>
            <a:srcRect l="18644" t="20915" r="71353" b="62974"/>
            <a:stretch/>
          </p:blipFill>
          <p:spPr>
            <a:xfrm>
              <a:off x="4177970" y="1686182"/>
              <a:ext cx="688062" cy="623558"/>
            </a:xfrm>
            <a:prstGeom prst="rect">
              <a:avLst/>
            </a:prstGeom>
          </p:spPr>
        </p:pic>
      </p:grpSp>
      <p:grpSp>
        <p:nvGrpSpPr>
          <p:cNvPr id="22" name="Grupo 21"/>
          <p:cNvGrpSpPr/>
          <p:nvPr/>
        </p:nvGrpSpPr>
        <p:grpSpPr>
          <a:xfrm>
            <a:off x="4969547" y="1315846"/>
            <a:ext cx="956068" cy="972553"/>
            <a:chOff x="4000079" y="1513635"/>
            <a:chExt cx="956068" cy="972553"/>
          </a:xfrm>
        </p:grpSpPr>
        <p:sp>
          <p:nvSpPr>
            <p:cNvPr id="23" name="Elipse 22"/>
            <p:cNvSpPr/>
            <p:nvPr/>
          </p:nvSpPr>
          <p:spPr>
            <a:xfrm>
              <a:off x="4000079" y="1530120"/>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p:cNvPicPr>
              <a:picLocks noChangeAspect="1"/>
            </p:cNvPicPr>
            <p:nvPr/>
          </p:nvPicPr>
          <p:blipFill rotWithShape="1">
            <a:blip r:embed="rId7">
              <a:extLst>
                <a:ext uri="{28A0092B-C50C-407E-A947-70E740481C1C}">
                  <a14:useLocalDpi xmlns:a14="http://schemas.microsoft.com/office/drawing/2010/main" val="0"/>
                </a:ext>
              </a:extLst>
            </a:blip>
            <a:srcRect l="73904" t="70377" r="18556" b="15376"/>
            <a:stretch/>
          </p:blipFill>
          <p:spPr>
            <a:xfrm>
              <a:off x="4064993" y="1513635"/>
              <a:ext cx="866906" cy="921657"/>
            </a:xfrm>
            <a:prstGeom prst="rect">
              <a:avLst/>
            </a:prstGeom>
            <a:noFill/>
            <a:ln>
              <a:noFill/>
            </a:ln>
          </p:spPr>
        </p:pic>
      </p:grpSp>
      <p:sp>
        <p:nvSpPr>
          <p:cNvPr id="28" name="Retângulo 27"/>
          <p:cNvSpPr/>
          <p:nvPr/>
        </p:nvSpPr>
        <p:spPr>
          <a:xfrm>
            <a:off x="1534572" y="2306775"/>
            <a:ext cx="1091003" cy="477054"/>
          </a:xfrm>
          <a:prstGeom prst="rect">
            <a:avLst/>
          </a:prstGeom>
        </p:spPr>
        <p:txBody>
          <a:bodyPr wrap="none">
            <a:spAutoFit/>
          </a:bodyPr>
          <a:lstStyle/>
          <a:p>
            <a:pPr algn="ctr">
              <a:lnSpc>
                <a:spcPts val="1500"/>
              </a:lnSpc>
              <a:defRPr/>
            </a:pPr>
            <a:r>
              <a:rPr lang="en-US" sz="1400" b="1" dirty="0" smtClean="0">
                <a:solidFill>
                  <a:srgbClr val="4C4D4F"/>
                </a:solidFill>
              </a:rPr>
              <a:t>CORPORATE</a:t>
            </a:r>
          </a:p>
          <a:p>
            <a:pPr algn="ctr">
              <a:lnSpc>
                <a:spcPts val="1500"/>
              </a:lnSpc>
              <a:defRPr/>
            </a:pPr>
            <a:r>
              <a:rPr lang="en-US" sz="1400" b="1" dirty="0" smtClean="0">
                <a:solidFill>
                  <a:srgbClr val="4C4D4F"/>
                </a:solidFill>
              </a:rPr>
              <a:t>EDUCATION</a:t>
            </a:r>
            <a:endParaRPr lang="en-US" sz="1400" b="1" dirty="0">
              <a:solidFill>
                <a:srgbClr val="4C4D4F"/>
              </a:solidFill>
            </a:endParaRPr>
          </a:p>
        </p:txBody>
      </p:sp>
      <p:sp>
        <p:nvSpPr>
          <p:cNvPr id="29" name="Retângulo 28"/>
          <p:cNvSpPr/>
          <p:nvPr/>
        </p:nvSpPr>
        <p:spPr>
          <a:xfrm>
            <a:off x="3137257" y="2306775"/>
            <a:ext cx="1299010" cy="284693"/>
          </a:xfrm>
          <a:prstGeom prst="rect">
            <a:avLst/>
          </a:prstGeom>
        </p:spPr>
        <p:txBody>
          <a:bodyPr wrap="none">
            <a:spAutoFit/>
          </a:bodyPr>
          <a:lstStyle/>
          <a:p>
            <a:pPr algn="ctr">
              <a:lnSpc>
                <a:spcPts val="1500"/>
              </a:lnSpc>
              <a:defRPr/>
            </a:pPr>
            <a:r>
              <a:rPr lang="en-US" sz="1400" b="1" dirty="0" smtClean="0">
                <a:solidFill>
                  <a:srgbClr val="4C4D4F"/>
                </a:solidFill>
              </a:rPr>
              <a:t>CERTIFICATION</a:t>
            </a:r>
            <a:endParaRPr lang="en-US" sz="1400" b="1" dirty="0">
              <a:solidFill>
                <a:srgbClr val="4C4D4F"/>
              </a:solidFill>
            </a:endParaRPr>
          </a:p>
        </p:txBody>
      </p:sp>
      <p:sp>
        <p:nvSpPr>
          <p:cNvPr id="30" name="Retângulo 29"/>
          <p:cNvSpPr/>
          <p:nvPr/>
        </p:nvSpPr>
        <p:spPr>
          <a:xfrm>
            <a:off x="4883107" y="2306775"/>
            <a:ext cx="1069908" cy="477054"/>
          </a:xfrm>
          <a:prstGeom prst="rect">
            <a:avLst/>
          </a:prstGeom>
        </p:spPr>
        <p:txBody>
          <a:bodyPr wrap="none">
            <a:spAutoFit/>
          </a:bodyPr>
          <a:lstStyle/>
          <a:p>
            <a:pPr algn="ctr">
              <a:lnSpc>
                <a:spcPts val="1500"/>
              </a:lnSpc>
              <a:defRPr/>
            </a:pPr>
            <a:r>
              <a:rPr lang="en-US" sz="1400" b="1" dirty="0" smtClean="0">
                <a:solidFill>
                  <a:srgbClr val="4C4D4F"/>
                </a:solidFill>
              </a:rPr>
              <a:t>FINANCIAL </a:t>
            </a:r>
          </a:p>
          <a:p>
            <a:pPr algn="ctr">
              <a:lnSpc>
                <a:spcPts val="1500"/>
              </a:lnSpc>
              <a:defRPr/>
            </a:pPr>
            <a:r>
              <a:rPr lang="en-US" sz="1400" b="1" dirty="0" smtClean="0">
                <a:solidFill>
                  <a:srgbClr val="4C4D4F"/>
                </a:solidFill>
              </a:rPr>
              <a:t>EDUCATION</a:t>
            </a:r>
          </a:p>
        </p:txBody>
      </p:sp>
      <p:sp>
        <p:nvSpPr>
          <p:cNvPr id="31" name="Retângulo 30"/>
          <p:cNvSpPr/>
          <p:nvPr/>
        </p:nvSpPr>
        <p:spPr>
          <a:xfrm>
            <a:off x="6484779" y="2306775"/>
            <a:ext cx="1303369" cy="477054"/>
          </a:xfrm>
          <a:prstGeom prst="rect">
            <a:avLst/>
          </a:prstGeom>
        </p:spPr>
        <p:txBody>
          <a:bodyPr wrap="none">
            <a:spAutoFit/>
          </a:bodyPr>
          <a:lstStyle/>
          <a:p>
            <a:pPr algn="ctr">
              <a:lnSpc>
                <a:spcPts val="1500"/>
              </a:lnSpc>
              <a:defRPr/>
            </a:pPr>
            <a:r>
              <a:rPr lang="en-US" sz="1400" b="1" dirty="0" smtClean="0">
                <a:solidFill>
                  <a:srgbClr val="4C4D4F"/>
                </a:solidFill>
              </a:rPr>
              <a:t>INCENTIVES </a:t>
            </a:r>
          </a:p>
          <a:p>
            <a:pPr algn="ctr">
              <a:lnSpc>
                <a:spcPts val="1500"/>
              </a:lnSpc>
              <a:defRPr/>
            </a:pPr>
            <a:r>
              <a:rPr lang="en-US" sz="1400" b="1" dirty="0" smtClean="0">
                <a:solidFill>
                  <a:srgbClr val="4C4D4F"/>
                </a:solidFill>
              </a:rPr>
              <a:t>FOR RESEARCH</a:t>
            </a:r>
          </a:p>
        </p:txBody>
      </p:sp>
      <p:pic>
        <p:nvPicPr>
          <p:cNvPr id="32" name="Imagem 31"/>
          <p:cNvPicPr>
            <a:picLocks noChangeAspect="1"/>
          </p:cNvPicPr>
          <p:nvPr/>
        </p:nvPicPr>
        <p:blipFill rotWithShape="1">
          <a:blip r:embed="rId3">
            <a:extLst>
              <a:ext uri="{28A0092B-C50C-407E-A947-70E740481C1C}">
                <a14:useLocalDpi xmlns:a14="http://schemas.microsoft.com/office/drawing/2010/main" val="0"/>
              </a:ext>
            </a:extLst>
          </a:blip>
          <a:srcRect l="16379" r="63754" b="85185"/>
          <a:stretch/>
        </p:blipFill>
        <p:spPr>
          <a:xfrm rot="10800000">
            <a:off x="6239574" y="4433040"/>
            <a:ext cx="1816100" cy="762000"/>
          </a:xfrm>
          <a:prstGeom prst="rect">
            <a:avLst/>
          </a:prstGeom>
        </p:spPr>
      </p:pic>
      <p:pic>
        <p:nvPicPr>
          <p:cNvPr id="33" name="Imagem 32"/>
          <p:cNvPicPr>
            <a:picLocks noChangeAspect="1"/>
          </p:cNvPicPr>
          <p:nvPr/>
        </p:nvPicPr>
        <p:blipFill rotWithShape="1">
          <a:blip r:embed="rId4">
            <a:extLst>
              <a:ext uri="{28A0092B-C50C-407E-A947-70E740481C1C}">
                <a14:useLocalDpi xmlns:a14="http://schemas.microsoft.com/office/drawing/2010/main" val="0"/>
              </a:ext>
            </a:extLst>
          </a:blip>
          <a:srcRect t="8642" r="80981" b="37530"/>
          <a:stretch/>
        </p:blipFill>
        <p:spPr>
          <a:xfrm rot="10800000">
            <a:off x="7401350" y="2583463"/>
            <a:ext cx="1738546" cy="2768600"/>
          </a:xfrm>
          <a:prstGeom prst="rect">
            <a:avLst/>
          </a:prstGeom>
        </p:spPr>
      </p:pic>
      <p:pic>
        <p:nvPicPr>
          <p:cNvPr id="34" name="Imagem 33"/>
          <p:cNvPicPr>
            <a:picLocks noChangeAspect="1"/>
          </p:cNvPicPr>
          <p:nvPr/>
        </p:nvPicPr>
        <p:blipFill rotWithShape="1">
          <a:blip r:embed="rId5">
            <a:extLst>
              <a:ext uri="{28A0092B-C50C-407E-A947-70E740481C1C}">
                <a14:useLocalDpi xmlns:a14="http://schemas.microsoft.com/office/drawing/2010/main" val="0"/>
              </a:ext>
            </a:extLst>
          </a:blip>
          <a:srcRect r="72507" b="57284"/>
          <a:stretch/>
        </p:blipFill>
        <p:spPr>
          <a:xfrm rot="10800000">
            <a:off x="6896938" y="2997941"/>
            <a:ext cx="2513246" cy="2197100"/>
          </a:xfrm>
          <a:prstGeom prst="rect">
            <a:avLst/>
          </a:prstGeom>
        </p:spPr>
      </p:pic>
      <p:grpSp>
        <p:nvGrpSpPr>
          <p:cNvPr id="11" name="Grupo 10"/>
          <p:cNvGrpSpPr/>
          <p:nvPr/>
        </p:nvGrpSpPr>
        <p:grpSpPr>
          <a:xfrm>
            <a:off x="1591795" y="1332331"/>
            <a:ext cx="956068" cy="956068"/>
            <a:chOff x="1591795" y="1332331"/>
            <a:chExt cx="956068" cy="956068"/>
          </a:xfrm>
        </p:grpSpPr>
        <p:sp>
          <p:nvSpPr>
            <p:cNvPr id="17" name="Elipse 16"/>
            <p:cNvSpPr/>
            <p:nvPr/>
          </p:nvSpPr>
          <p:spPr>
            <a:xfrm>
              <a:off x="1591795" y="1332331"/>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7" name="Imagem 36"/>
            <p:cNvPicPr>
              <a:picLocks noChangeAspect="1"/>
            </p:cNvPicPr>
            <p:nvPr/>
          </p:nvPicPr>
          <p:blipFill rotWithShape="1">
            <a:blip r:embed="rId6">
              <a:extLst>
                <a:ext uri="{28A0092B-C50C-407E-A947-70E740481C1C}">
                  <a14:useLocalDpi xmlns:a14="http://schemas.microsoft.com/office/drawing/2010/main" val="0"/>
                </a:ext>
              </a:extLst>
            </a:blip>
            <a:srcRect l="45206" t="41481" r="45207" b="40926"/>
            <a:stretch/>
          </p:blipFill>
          <p:spPr>
            <a:xfrm>
              <a:off x="1684066" y="1468002"/>
              <a:ext cx="771525" cy="796683"/>
            </a:xfrm>
            <a:prstGeom prst="rect">
              <a:avLst/>
            </a:prstGeom>
          </p:spPr>
        </p:pic>
      </p:grpSp>
      <p:grpSp>
        <p:nvGrpSpPr>
          <p:cNvPr id="3" name="Grupo 2"/>
          <p:cNvGrpSpPr/>
          <p:nvPr/>
        </p:nvGrpSpPr>
        <p:grpSpPr>
          <a:xfrm>
            <a:off x="5320511" y="183409"/>
            <a:ext cx="5319290" cy="956981"/>
            <a:chOff x="5320511" y="183409"/>
            <a:chExt cx="5319290" cy="956981"/>
          </a:xfrm>
        </p:grpSpPr>
        <p:pic>
          <p:nvPicPr>
            <p:cNvPr id="25" name="Imagem 24"/>
            <p:cNvPicPr>
              <a:picLocks noChangeAspect="1"/>
            </p:cNvPicPr>
            <p:nvPr/>
          </p:nvPicPr>
          <p:blipFill rotWithShape="1">
            <a:blip r:embed="rId8">
              <a:extLst>
                <a:ext uri="{28A0092B-C50C-407E-A947-70E740481C1C}">
                  <a14:useLocalDpi xmlns:a14="http://schemas.microsoft.com/office/drawing/2010/main" val="0"/>
                </a:ext>
              </a:extLst>
            </a:blip>
            <a:srcRect l="1" t="18442" r="38607" b="61928"/>
            <a:stretch/>
          </p:blipFill>
          <p:spPr>
            <a:xfrm>
              <a:off x="5320511" y="183409"/>
              <a:ext cx="5319290" cy="956981"/>
            </a:xfrm>
            <a:prstGeom prst="rect">
              <a:avLst/>
            </a:prstGeom>
          </p:spPr>
        </p:pic>
        <p:sp>
          <p:nvSpPr>
            <p:cNvPr id="35" name="Retângulo 34"/>
            <p:cNvSpPr/>
            <p:nvPr/>
          </p:nvSpPr>
          <p:spPr>
            <a:xfrm>
              <a:off x="7276630" y="487003"/>
              <a:ext cx="1161665" cy="400110"/>
            </a:xfrm>
            <a:prstGeom prst="rect">
              <a:avLst/>
            </a:prstGeom>
          </p:spPr>
          <p:txBody>
            <a:bodyPr wrap="none">
              <a:spAutoFit/>
            </a:bodyPr>
            <a:lstStyle/>
            <a:p>
              <a:pPr>
                <a:defRPr/>
              </a:pPr>
              <a:r>
                <a:rPr lang="en-US" sz="2000" b="1" dirty="0" smtClean="0">
                  <a:solidFill>
                    <a:schemeClr val="bg1"/>
                  </a:solidFill>
                </a:rPr>
                <a:t>EDUCATE</a:t>
              </a:r>
              <a:endParaRPr lang="en-US" sz="2000" b="1" dirty="0">
                <a:solidFill>
                  <a:schemeClr val="bg1"/>
                </a:solidFill>
              </a:endParaRPr>
            </a:p>
          </p:txBody>
        </p:sp>
        <p:pic>
          <p:nvPicPr>
            <p:cNvPr id="36" name="Imagem 35"/>
            <p:cNvPicPr>
              <a:picLocks noChangeAspect="1"/>
            </p:cNvPicPr>
            <p:nvPr/>
          </p:nvPicPr>
          <p:blipFill rotWithShape="1">
            <a:blip r:embed="rId9">
              <a:extLst>
                <a:ext uri="{28A0092B-C50C-407E-A947-70E740481C1C}">
                  <a14:useLocalDpi xmlns:a14="http://schemas.microsoft.com/office/drawing/2010/main" val="0"/>
                </a:ext>
              </a:extLst>
            </a:blip>
            <a:srcRect l="11564" t="24275" r="80936" b="67208"/>
            <a:stretch/>
          </p:blipFill>
          <p:spPr>
            <a:xfrm>
              <a:off x="6618609" y="457490"/>
              <a:ext cx="685800" cy="438150"/>
            </a:xfrm>
            <a:prstGeom prst="rect">
              <a:avLst/>
            </a:prstGeom>
            <a:noFill/>
            <a:ln>
              <a:noFill/>
            </a:ln>
          </p:spPr>
        </p:pic>
      </p:grpSp>
      <p:grpSp>
        <p:nvGrpSpPr>
          <p:cNvPr id="10" name="Grupo 9"/>
          <p:cNvGrpSpPr/>
          <p:nvPr/>
        </p:nvGrpSpPr>
        <p:grpSpPr>
          <a:xfrm>
            <a:off x="6658424" y="1332331"/>
            <a:ext cx="956068" cy="956068"/>
            <a:chOff x="6658424" y="1332331"/>
            <a:chExt cx="956068" cy="956068"/>
          </a:xfrm>
        </p:grpSpPr>
        <p:sp>
          <p:nvSpPr>
            <p:cNvPr id="26" name="Elipse 25"/>
            <p:cNvSpPr/>
            <p:nvPr/>
          </p:nvSpPr>
          <p:spPr>
            <a:xfrm>
              <a:off x="6658424" y="1332331"/>
              <a:ext cx="956068" cy="956068"/>
            </a:xfrm>
            <a:prstGeom prst="ellipse">
              <a:avLst/>
            </a:prstGeom>
            <a:solidFill>
              <a:schemeClr val="bg1"/>
            </a:solid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rotWithShape="1">
            <a:blip r:embed="rId10">
              <a:extLst>
                <a:ext uri="{28A0092B-C50C-407E-A947-70E740481C1C}">
                  <a14:useLocalDpi xmlns:a14="http://schemas.microsoft.com/office/drawing/2010/main" val="0"/>
                </a:ext>
              </a:extLst>
            </a:blip>
            <a:srcRect l="75216" t="23518" r="16344" b="63519"/>
            <a:stretch/>
          </p:blipFill>
          <p:spPr>
            <a:xfrm>
              <a:off x="6771978" y="1467518"/>
              <a:ext cx="771525" cy="666751"/>
            </a:xfrm>
            <a:prstGeom prst="rect">
              <a:avLst/>
            </a:prstGeom>
          </p:spPr>
        </p:pic>
      </p:grpSp>
    </p:spTree>
    <p:extLst>
      <p:ext uri="{BB962C8B-B14F-4D97-AF65-F5344CB8AC3E}">
        <p14:creationId xmlns:p14="http://schemas.microsoft.com/office/powerpoint/2010/main" val="31142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par>
                                    <p:cTn id="16" presetID="2" presetClass="entr" presetSubtype="1" decel="10000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50" fill="hold"/>
                                            <p:tgtEl>
                                              <p:spTgt spid="4"/>
                                            </p:tgtEl>
                                            <p:attrNameLst>
                                              <p:attrName>ppt_x</p:attrName>
                                            </p:attrNameLst>
                                          </p:cBhvr>
                                          <p:tavLst>
                                            <p:tav tm="0">
                                              <p:val>
                                                <p:strVal val="#ppt_x"/>
                                              </p:val>
                                            </p:tav>
                                            <p:tav tm="100000">
                                              <p:val>
                                                <p:strVal val="#ppt_x"/>
                                              </p:val>
                                            </p:tav>
                                          </p:tavLst>
                                        </p:anim>
                                        <p:anim calcmode="lin" valueType="num">
                                          <p:cBhvr additive="base">
                                            <p:cTn id="19" dur="25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2" decel="100000"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50" fill="hold"/>
                                            <p:tgtEl>
                                              <p:spTgt spid="33"/>
                                            </p:tgtEl>
                                            <p:attrNameLst>
                                              <p:attrName>ppt_x</p:attrName>
                                            </p:attrNameLst>
                                          </p:cBhvr>
                                          <p:tavLst>
                                            <p:tav tm="0">
                                              <p:val>
                                                <p:strVal val="1+#ppt_w/2"/>
                                              </p:val>
                                            </p:tav>
                                            <p:tav tm="100000">
                                              <p:val>
                                                <p:strVal val="#ppt_x"/>
                                              </p:val>
                                            </p:tav>
                                          </p:tavLst>
                                        </p:anim>
                                        <p:anim calcmode="lin" valueType="num">
                                          <p:cBhvr additive="base">
                                            <p:cTn id="23" dur="25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decel="100000" fill="hold" nodeType="withEffect">
                                      <p:stCondLst>
                                        <p:cond delay="5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250" fill="hold"/>
                                            <p:tgtEl>
                                              <p:spTgt spid="32"/>
                                            </p:tgtEl>
                                            <p:attrNameLst>
                                              <p:attrName>ppt_x</p:attrName>
                                            </p:attrNameLst>
                                          </p:cBhvr>
                                          <p:tavLst>
                                            <p:tav tm="0">
                                              <p:val>
                                                <p:strVal val="#ppt_x"/>
                                              </p:val>
                                            </p:tav>
                                            <p:tav tm="100000">
                                              <p:val>
                                                <p:strVal val="#ppt_x"/>
                                              </p:val>
                                            </p:tav>
                                          </p:tavLst>
                                        </p:anim>
                                        <p:anim calcmode="lin" valueType="num">
                                          <p:cBhvr additive="base">
                                            <p:cTn id="27" dur="250" fill="hold"/>
                                            <p:tgtEl>
                                              <p:spTgt spid="32"/>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250"/>
                                            <p:tgtEl>
                                              <p:spTgt spid="34"/>
                                            </p:tgtEl>
                                          </p:cBhvr>
                                        </p:animEffect>
                                      </p:childTnLst>
                                    </p:cTn>
                                  </p:par>
                                </p:childTnLst>
                              </p:cTn>
                            </p:par>
                            <p:par>
                              <p:cTn id="31" fill="hold">
                                <p:stCondLst>
                                  <p:cond delay="750"/>
                                </p:stCondLst>
                                <p:childTnLst>
                                  <p:par>
                                    <p:cTn id="32" presetID="2" presetClass="entr" presetSubtype="4"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1250"/>
                                </p:stCondLst>
                                <p:childTnLst>
                                  <p:par>
                                    <p:cTn id="37" presetID="49" presetClass="entr" presetSubtype="0" decel="10000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49" presetClass="entr" presetSubtype="0" decel="100000" fill="hold" nodeType="withEffect">
                                      <p:stCondLst>
                                        <p:cond delay="1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 calcmode="lin" valueType="num">
                                          <p:cBhvr>
                                            <p:cTn id="50" dur="500" fill="hold"/>
                                            <p:tgtEl>
                                              <p:spTgt spid="19"/>
                                            </p:tgtEl>
                                            <p:attrNameLst>
                                              <p:attrName>style.rotation</p:attrName>
                                            </p:attrNameLst>
                                          </p:cBhvr>
                                          <p:tavLst>
                                            <p:tav tm="0">
                                              <p:val>
                                                <p:fltVal val="360"/>
                                              </p:val>
                                            </p:tav>
                                            <p:tav tm="100000">
                                              <p:val>
                                                <p:fltVal val="0"/>
                                              </p:val>
                                            </p:tav>
                                          </p:tavLst>
                                        </p:anim>
                                        <p:animEffect transition="in" filter="fade">
                                          <p:cBhvr>
                                            <p:cTn id="51" dur="500"/>
                                            <p:tgtEl>
                                              <p:spTgt spid="19"/>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49" presetClass="entr" presetSubtype="0" decel="100000" fill="hold" nodeType="withEffect">
                                      <p:stCondLst>
                                        <p:cond delay="2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 calcmode="lin" valueType="num">
                                          <p:cBhvr>
                                            <p:cTn id="59" dur="500" fill="hold"/>
                                            <p:tgtEl>
                                              <p:spTgt spid="22"/>
                                            </p:tgtEl>
                                            <p:attrNameLst>
                                              <p:attrName>style.rotation</p:attrName>
                                            </p:attrNameLst>
                                          </p:cBhvr>
                                          <p:tavLst>
                                            <p:tav tm="0">
                                              <p:val>
                                                <p:fltVal val="360"/>
                                              </p:val>
                                            </p:tav>
                                            <p:tav tm="100000">
                                              <p:val>
                                                <p:fltVal val="0"/>
                                              </p:val>
                                            </p:tav>
                                          </p:tavLst>
                                        </p:anim>
                                        <p:animEffect transition="in" filter="fade">
                                          <p:cBhvr>
                                            <p:cTn id="60" dur="500"/>
                                            <p:tgtEl>
                                              <p:spTgt spid="22"/>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49" presetClass="entr" presetSubtype="0" decel="100000" fill="hold" nodeType="withEffect">
                                      <p:stCondLst>
                                        <p:cond delay="30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360"/>
                                              </p:val>
                                            </p:tav>
                                            <p:tav tm="100000">
                                              <p:val>
                                                <p:fltVal val="0"/>
                                              </p:val>
                                            </p:tav>
                                          </p:tavLst>
                                        </p:anim>
                                        <p:animEffect transition="in" filter="fade">
                                          <p:cBhvr>
                                            <p:cTn id="69" dur="500"/>
                                            <p:tgtEl>
                                              <p:spTgt spid="10"/>
                                            </p:tgtEl>
                                          </p:cBhvr>
                                        </p:animEffect>
                                      </p:childTnLst>
                                    </p:cTn>
                                  </p:par>
                                  <p:par>
                                    <p:cTn id="70" presetID="10" presetClass="entr" presetSubtype="0" fill="hold" grpId="0" nodeType="withEffect">
                                      <p:stCondLst>
                                        <p:cond delay="30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2050"/>
                                </p:stCondLst>
                                <p:childTnLst>
                                  <p:par>
                                    <p:cTn id="74" presetID="2" presetClass="entr" presetSubtype="2" fill="hold" grpId="0" nodeType="afterEffect" p14:presetBounceEnd="50000">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14:bounceEnd="50000">
                                          <p:cBhvr additive="base">
                                            <p:cTn id="76"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7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par>
                                    <p:cTn id="16" presetID="2" presetClass="entr" presetSubtype="1" decel="10000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50" fill="hold"/>
                                            <p:tgtEl>
                                              <p:spTgt spid="4"/>
                                            </p:tgtEl>
                                            <p:attrNameLst>
                                              <p:attrName>ppt_x</p:attrName>
                                            </p:attrNameLst>
                                          </p:cBhvr>
                                          <p:tavLst>
                                            <p:tav tm="0">
                                              <p:val>
                                                <p:strVal val="#ppt_x"/>
                                              </p:val>
                                            </p:tav>
                                            <p:tav tm="100000">
                                              <p:val>
                                                <p:strVal val="#ppt_x"/>
                                              </p:val>
                                            </p:tav>
                                          </p:tavLst>
                                        </p:anim>
                                        <p:anim calcmode="lin" valueType="num">
                                          <p:cBhvr additive="base">
                                            <p:cTn id="19" dur="25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2" decel="100000" fill="hold" nodeType="withEffect">
                                      <p:stCondLst>
                                        <p:cond delay="25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50" fill="hold"/>
                                            <p:tgtEl>
                                              <p:spTgt spid="33"/>
                                            </p:tgtEl>
                                            <p:attrNameLst>
                                              <p:attrName>ppt_x</p:attrName>
                                            </p:attrNameLst>
                                          </p:cBhvr>
                                          <p:tavLst>
                                            <p:tav tm="0">
                                              <p:val>
                                                <p:strVal val="1+#ppt_w/2"/>
                                              </p:val>
                                            </p:tav>
                                            <p:tav tm="100000">
                                              <p:val>
                                                <p:strVal val="#ppt_x"/>
                                              </p:val>
                                            </p:tav>
                                          </p:tavLst>
                                        </p:anim>
                                        <p:anim calcmode="lin" valueType="num">
                                          <p:cBhvr additive="base">
                                            <p:cTn id="23" dur="25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decel="100000" fill="hold" nodeType="withEffect">
                                      <p:stCondLst>
                                        <p:cond delay="50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250" fill="hold"/>
                                            <p:tgtEl>
                                              <p:spTgt spid="32"/>
                                            </p:tgtEl>
                                            <p:attrNameLst>
                                              <p:attrName>ppt_x</p:attrName>
                                            </p:attrNameLst>
                                          </p:cBhvr>
                                          <p:tavLst>
                                            <p:tav tm="0">
                                              <p:val>
                                                <p:strVal val="#ppt_x"/>
                                              </p:val>
                                            </p:tav>
                                            <p:tav tm="100000">
                                              <p:val>
                                                <p:strVal val="#ppt_x"/>
                                              </p:val>
                                            </p:tav>
                                          </p:tavLst>
                                        </p:anim>
                                        <p:anim calcmode="lin" valueType="num">
                                          <p:cBhvr additive="base">
                                            <p:cTn id="27" dur="250" fill="hold"/>
                                            <p:tgtEl>
                                              <p:spTgt spid="32"/>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250"/>
                                            <p:tgtEl>
                                              <p:spTgt spid="34"/>
                                            </p:tgtEl>
                                          </p:cBhvr>
                                        </p:animEffect>
                                      </p:childTnLst>
                                    </p:cTn>
                                  </p:par>
                                </p:childTnLst>
                              </p:cTn>
                            </p:par>
                            <p:par>
                              <p:cTn id="31" fill="hold">
                                <p:stCondLst>
                                  <p:cond delay="750"/>
                                </p:stCondLst>
                                <p:childTnLst>
                                  <p:par>
                                    <p:cTn id="32" presetID="2" presetClass="entr" presetSubtype="4"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1250"/>
                                </p:stCondLst>
                                <p:childTnLst>
                                  <p:par>
                                    <p:cTn id="37" presetID="49" presetClass="entr" presetSubtype="0" decel="10000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49" presetClass="entr" presetSubtype="0" decel="100000" fill="hold" nodeType="withEffect">
                                      <p:stCondLst>
                                        <p:cond delay="1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 calcmode="lin" valueType="num">
                                          <p:cBhvr>
                                            <p:cTn id="50" dur="500" fill="hold"/>
                                            <p:tgtEl>
                                              <p:spTgt spid="19"/>
                                            </p:tgtEl>
                                            <p:attrNameLst>
                                              <p:attrName>style.rotation</p:attrName>
                                            </p:attrNameLst>
                                          </p:cBhvr>
                                          <p:tavLst>
                                            <p:tav tm="0">
                                              <p:val>
                                                <p:fltVal val="360"/>
                                              </p:val>
                                            </p:tav>
                                            <p:tav tm="100000">
                                              <p:val>
                                                <p:fltVal val="0"/>
                                              </p:val>
                                            </p:tav>
                                          </p:tavLst>
                                        </p:anim>
                                        <p:animEffect transition="in" filter="fade">
                                          <p:cBhvr>
                                            <p:cTn id="51" dur="500"/>
                                            <p:tgtEl>
                                              <p:spTgt spid="19"/>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49" presetClass="entr" presetSubtype="0" decel="100000" fill="hold" nodeType="withEffect">
                                      <p:stCondLst>
                                        <p:cond delay="2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 calcmode="lin" valueType="num">
                                          <p:cBhvr>
                                            <p:cTn id="59" dur="500" fill="hold"/>
                                            <p:tgtEl>
                                              <p:spTgt spid="22"/>
                                            </p:tgtEl>
                                            <p:attrNameLst>
                                              <p:attrName>style.rotation</p:attrName>
                                            </p:attrNameLst>
                                          </p:cBhvr>
                                          <p:tavLst>
                                            <p:tav tm="0">
                                              <p:val>
                                                <p:fltVal val="360"/>
                                              </p:val>
                                            </p:tav>
                                            <p:tav tm="100000">
                                              <p:val>
                                                <p:fltVal val="0"/>
                                              </p:val>
                                            </p:tav>
                                          </p:tavLst>
                                        </p:anim>
                                        <p:animEffect transition="in" filter="fade">
                                          <p:cBhvr>
                                            <p:cTn id="60" dur="500"/>
                                            <p:tgtEl>
                                              <p:spTgt spid="22"/>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49" presetClass="entr" presetSubtype="0" decel="100000" fill="hold" nodeType="withEffect">
                                      <p:stCondLst>
                                        <p:cond delay="30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360"/>
                                              </p:val>
                                            </p:tav>
                                            <p:tav tm="100000">
                                              <p:val>
                                                <p:fltVal val="0"/>
                                              </p:val>
                                            </p:tav>
                                          </p:tavLst>
                                        </p:anim>
                                        <p:animEffect transition="in" filter="fade">
                                          <p:cBhvr>
                                            <p:cTn id="69" dur="500"/>
                                            <p:tgtEl>
                                              <p:spTgt spid="10"/>
                                            </p:tgtEl>
                                          </p:cBhvr>
                                        </p:animEffect>
                                      </p:childTnLst>
                                    </p:cTn>
                                  </p:par>
                                  <p:par>
                                    <p:cTn id="70" presetID="10" presetClass="entr" presetSubtype="0" fill="hold" grpId="0" nodeType="withEffect">
                                      <p:stCondLst>
                                        <p:cond delay="30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2050"/>
                                </p:stCondLst>
                                <p:childTnLst>
                                  <p:par>
                                    <p:cTn id="74" presetID="2" presetClass="entr" presetSubtype="2"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1+#ppt_w/2"/>
                                              </p:val>
                                            </p:tav>
                                            <p:tav tm="100000">
                                              <p:val>
                                                <p:strVal val="#ppt_x"/>
                                              </p:val>
                                            </p:tav>
                                          </p:tavLst>
                                        </p:anim>
                                        <p:anim calcmode="lin" valueType="num">
                                          <p:cBhvr additive="base">
                                            <p:cTn id="7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5143500"/>
          </a:xfrm>
          <a:prstGeom prst="rect">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p:cNvPicPr>
            <a:picLocks noChangeAspect="1"/>
          </p:cNvPicPr>
          <p:nvPr/>
        </p:nvPicPr>
        <p:blipFill rotWithShape="1">
          <a:blip r:embed="rId2">
            <a:extLst>
              <a:ext uri="{28A0092B-C50C-407E-A947-70E740481C1C}">
                <a14:useLocalDpi xmlns:a14="http://schemas.microsoft.com/office/drawing/2010/main" val="0"/>
              </a:ext>
            </a:extLst>
          </a:blip>
          <a:srcRect t="60000" r="73444"/>
          <a:stretch/>
        </p:blipFill>
        <p:spPr>
          <a:xfrm>
            <a:off x="1354" y="3086100"/>
            <a:ext cx="2427521" cy="2057400"/>
          </a:xfrm>
          <a:prstGeom prst="rect">
            <a:avLst/>
          </a:prstGeom>
        </p:spPr>
      </p:pic>
      <p:pic>
        <p:nvPicPr>
          <p:cNvPr id="12" name="Imagem 11"/>
          <p:cNvPicPr>
            <a:picLocks noChangeAspect="1"/>
          </p:cNvPicPr>
          <p:nvPr/>
        </p:nvPicPr>
        <p:blipFill rotWithShape="1">
          <a:blip r:embed="rId3">
            <a:extLst>
              <a:ext uri="{28A0092B-C50C-407E-A947-70E740481C1C}">
                <a14:useLocalDpi xmlns:a14="http://schemas.microsoft.com/office/drawing/2010/main" val="0"/>
              </a:ext>
            </a:extLst>
          </a:blip>
          <a:srcRect t="54259" r="57815"/>
          <a:stretch/>
        </p:blipFill>
        <p:spPr>
          <a:xfrm>
            <a:off x="1354" y="2790824"/>
            <a:ext cx="3856271" cy="2352675"/>
          </a:xfrm>
          <a:prstGeom prst="rect">
            <a:avLst/>
          </a:prstGeom>
        </p:spPr>
      </p:pic>
      <p:sp>
        <p:nvSpPr>
          <p:cNvPr id="7" name="CaixaDeTexto 6"/>
          <p:cNvSpPr txBox="1"/>
          <p:nvPr/>
        </p:nvSpPr>
        <p:spPr>
          <a:xfrm>
            <a:off x="528212" y="195823"/>
            <a:ext cx="8097628" cy="590931"/>
          </a:xfrm>
          <a:prstGeom prst="rect">
            <a:avLst/>
          </a:prstGeom>
          <a:noFill/>
        </p:spPr>
        <p:txBody>
          <a:bodyPr wrap="square" rtlCol="0" anchor="ctr">
            <a:spAutoFit/>
          </a:bodyPr>
          <a:lstStyle/>
          <a:p>
            <a:pPr>
              <a:lnSpc>
                <a:spcPct val="80000"/>
              </a:lnSpc>
              <a:tabLst>
                <a:tab pos="898525" algn="l"/>
              </a:tabLst>
            </a:pPr>
            <a:r>
              <a:rPr lang="en-US" sz="2000" b="1" dirty="0" smtClean="0">
                <a:solidFill>
                  <a:schemeClr val="bg1"/>
                </a:solidFill>
              </a:rPr>
              <a:t>We support initiatives that meet the specific needs of the market through the creation of important institutions that aid its development</a:t>
            </a:r>
          </a:p>
        </p:txBody>
      </p:sp>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81780" t="34074" b="16482"/>
          <a:stretch/>
        </p:blipFill>
        <p:spPr>
          <a:xfrm>
            <a:off x="7477125" y="1752600"/>
            <a:ext cx="1665520" cy="2543175"/>
          </a:xfrm>
          <a:prstGeom prst="rect">
            <a:avLst/>
          </a:prstGeom>
        </p:spPr>
      </p:pic>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68756" t="46482"/>
          <a:stretch/>
        </p:blipFill>
        <p:spPr>
          <a:xfrm>
            <a:off x="6286500" y="2390774"/>
            <a:ext cx="2856145" cy="2752725"/>
          </a:xfrm>
          <a:prstGeom prst="rect">
            <a:avLst/>
          </a:prstGeom>
        </p:spPr>
      </p:pic>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r="83552" b="80556"/>
          <a:stretch/>
        </p:blipFill>
        <p:spPr>
          <a:xfrm>
            <a:off x="1355" y="0"/>
            <a:ext cx="1503596" cy="1000125"/>
          </a:xfrm>
          <a:prstGeom prst="rect">
            <a:avLst/>
          </a:prstGeom>
        </p:spPr>
      </p:pic>
      <p:pic>
        <p:nvPicPr>
          <p:cNvPr id="3" name="Imagem 2"/>
          <p:cNvPicPr>
            <a:picLocks noChangeAspect="1"/>
          </p:cNvPicPr>
          <p:nvPr/>
        </p:nvPicPr>
        <p:blipFill rotWithShape="1">
          <a:blip r:embed="rId5">
            <a:extLst>
              <a:ext uri="{28A0092B-C50C-407E-A947-70E740481C1C}">
                <a14:useLocalDpi xmlns:a14="http://schemas.microsoft.com/office/drawing/2010/main" val="0"/>
              </a:ext>
            </a:extLst>
          </a:blip>
          <a:srcRect l="52812" t="31111" r="3633" b="30926"/>
          <a:stretch/>
        </p:blipFill>
        <p:spPr>
          <a:xfrm>
            <a:off x="4376313" y="2214562"/>
            <a:ext cx="3981450" cy="1952625"/>
          </a:xfrm>
          <a:prstGeom prst="rect">
            <a:avLst/>
          </a:prstGeom>
        </p:spPr>
      </p:pic>
      <p:pic>
        <p:nvPicPr>
          <p:cNvPr id="10" name="Imagem 9"/>
          <p:cNvPicPr>
            <a:picLocks noChangeAspect="1"/>
          </p:cNvPicPr>
          <p:nvPr/>
        </p:nvPicPr>
        <p:blipFill rotWithShape="1">
          <a:blip r:embed="rId6">
            <a:extLst>
              <a:ext uri="{28A0092B-C50C-407E-A947-70E740481C1C}">
                <a14:useLocalDpi xmlns:a14="http://schemas.microsoft.com/office/drawing/2010/main" val="0"/>
              </a:ext>
            </a:extLst>
          </a:blip>
          <a:srcRect l="3106" t="31578" r="53557" b="32281"/>
          <a:stretch/>
        </p:blipFill>
        <p:spPr>
          <a:xfrm>
            <a:off x="594360" y="1638301"/>
            <a:ext cx="3962400" cy="1859280"/>
          </a:xfrm>
          <a:prstGeom prst="rect">
            <a:avLst/>
          </a:prstGeom>
          <a:noFill/>
          <a:ln>
            <a:noFill/>
          </a:ln>
        </p:spPr>
      </p:pic>
    </p:spTree>
    <p:extLst>
      <p:ext uri="{BB962C8B-B14F-4D97-AF65-F5344CB8AC3E}">
        <p14:creationId xmlns:p14="http://schemas.microsoft.com/office/powerpoint/2010/main" val="15431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500"/>
                            </p:stCondLst>
                            <p:childTnLst>
                              <p:par>
                                <p:cTn id="13" presetID="2" presetClass="entr" presetSubtype="4" decel="10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 presetClass="entr" presetSubtype="12" decel="100000" fill="hold"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p:cNvPicPr>
            <a:picLocks noChangeAspect="1"/>
          </p:cNvPicPr>
          <p:nvPr/>
        </p:nvPicPr>
        <p:blipFill rotWithShape="1">
          <a:blip r:embed="rId2">
            <a:extLst>
              <a:ext uri="{28A0092B-C50C-407E-A947-70E740481C1C}">
                <a14:useLocalDpi xmlns:a14="http://schemas.microsoft.com/office/drawing/2010/main" val="0"/>
              </a:ext>
            </a:extLst>
          </a:blip>
          <a:srcRect t="24688" r="34996" b="3707"/>
          <a:stretch/>
        </p:blipFill>
        <p:spPr>
          <a:xfrm>
            <a:off x="1355" y="1473200"/>
            <a:ext cx="5942246" cy="3683000"/>
          </a:xfrm>
          <a:prstGeom prst="rect">
            <a:avLst/>
          </a:prstGeom>
        </p:spPr>
      </p:pic>
      <p:pic>
        <p:nvPicPr>
          <p:cNvPr id="32" name="Imagem 31"/>
          <p:cNvPicPr>
            <a:picLocks noChangeAspect="1"/>
          </p:cNvPicPr>
          <p:nvPr/>
        </p:nvPicPr>
        <p:blipFill rotWithShape="1">
          <a:blip r:embed="rId3">
            <a:extLst>
              <a:ext uri="{28A0092B-C50C-407E-A947-70E740481C1C}">
                <a14:useLocalDpi xmlns:a14="http://schemas.microsoft.com/office/drawing/2010/main" val="0"/>
              </a:ext>
            </a:extLst>
          </a:blip>
          <a:srcRect l="8426" t="63519" r="41039"/>
          <a:stretch/>
        </p:blipFill>
        <p:spPr>
          <a:xfrm>
            <a:off x="-19051" y="3267074"/>
            <a:ext cx="4619495" cy="1876425"/>
          </a:xfrm>
          <a:prstGeom prst="rect">
            <a:avLst/>
          </a:prstGeom>
        </p:spPr>
      </p:pic>
      <p:sp>
        <p:nvSpPr>
          <p:cNvPr id="16" name="Retângulo 15"/>
          <p:cNvSpPr/>
          <p:nvPr/>
        </p:nvSpPr>
        <p:spPr>
          <a:xfrm>
            <a:off x="5790381" y="2323096"/>
            <a:ext cx="1710212" cy="840230"/>
          </a:xfrm>
          <a:prstGeom prst="rect">
            <a:avLst/>
          </a:prstGeom>
        </p:spPr>
        <p:txBody>
          <a:bodyPr wrap="none">
            <a:spAutoFit/>
          </a:bodyPr>
          <a:lstStyle/>
          <a:p>
            <a:pPr algn="ctr">
              <a:lnSpc>
                <a:spcPct val="90000"/>
              </a:lnSpc>
              <a:defRPr/>
            </a:pPr>
            <a:r>
              <a:rPr lang="en-US" sz="1800" dirty="0" smtClean="0">
                <a:solidFill>
                  <a:srgbClr val="80C342"/>
                </a:solidFill>
              </a:rPr>
              <a:t>Shared </a:t>
            </a:r>
          </a:p>
          <a:p>
            <a:pPr algn="ctr">
              <a:lnSpc>
                <a:spcPct val="90000"/>
              </a:lnSpc>
              <a:defRPr/>
            </a:pPr>
            <a:r>
              <a:rPr lang="en-US" sz="3600" dirty="0" smtClean="0">
                <a:solidFill>
                  <a:srgbClr val="80C342"/>
                </a:solidFill>
              </a:rPr>
              <a:t>Services</a:t>
            </a:r>
          </a:p>
        </p:txBody>
      </p:sp>
      <p:grpSp>
        <p:nvGrpSpPr>
          <p:cNvPr id="17" name="Grupo 16"/>
          <p:cNvGrpSpPr/>
          <p:nvPr/>
        </p:nvGrpSpPr>
        <p:grpSpPr>
          <a:xfrm>
            <a:off x="5540651" y="1633081"/>
            <a:ext cx="2184174" cy="2184174"/>
            <a:chOff x="2816318" y="1225868"/>
            <a:chExt cx="2960500" cy="2960500"/>
          </a:xfrm>
        </p:grpSpPr>
        <p:sp>
          <p:nvSpPr>
            <p:cNvPr id="14" name="Elipse 13"/>
            <p:cNvSpPr/>
            <p:nvPr/>
          </p:nvSpPr>
          <p:spPr>
            <a:xfrm>
              <a:off x="2951560" y="1363980"/>
              <a:ext cx="2684276" cy="2684276"/>
            </a:xfrm>
            <a:prstGeom prst="ellipse">
              <a:avLst/>
            </a:prstGeom>
            <a:no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Elipse 21"/>
            <p:cNvSpPr/>
            <p:nvPr/>
          </p:nvSpPr>
          <p:spPr>
            <a:xfrm>
              <a:off x="2839627" y="1249177"/>
              <a:ext cx="2913882" cy="2913882"/>
            </a:xfrm>
            <a:prstGeom prst="ellipse">
              <a:avLst/>
            </a:prstGeom>
            <a:no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a:p>
          </p:txBody>
        </p:sp>
        <p:sp>
          <p:nvSpPr>
            <p:cNvPr id="23" name="Elipse 22"/>
            <p:cNvSpPr/>
            <p:nvPr/>
          </p:nvSpPr>
          <p:spPr>
            <a:xfrm>
              <a:off x="2816318" y="1225868"/>
              <a:ext cx="2960500" cy="2960500"/>
            </a:xfrm>
            <a:prstGeom prst="ellipse">
              <a:avLst/>
            </a:prstGeom>
            <a:noFill/>
            <a:ln w="31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a:p>
          </p:txBody>
        </p:sp>
      </p:grpSp>
      <p:grpSp>
        <p:nvGrpSpPr>
          <p:cNvPr id="4" name="Grupo 3"/>
          <p:cNvGrpSpPr/>
          <p:nvPr/>
        </p:nvGrpSpPr>
        <p:grpSpPr>
          <a:xfrm>
            <a:off x="6287140" y="3443243"/>
            <a:ext cx="733426" cy="739775"/>
            <a:chOff x="6867525" y="3503612"/>
            <a:chExt cx="733426" cy="739775"/>
          </a:xfrm>
        </p:grpSpPr>
        <p:sp>
          <p:nvSpPr>
            <p:cNvPr id="3" name="Elipse 2"/>
            <p:cNvSpPr/>
            <p:nvPr/>
          </p:nvSpPr>
          <p:spPr>
            <a:xfrm>
              <a:off x="6867525" y="3509963"/>
              <a:ext cx="733426" cy="733424"/>
            </a:xfrm>
            <a:prstGeom prst="ellipse">
              <a:avLst/>
            </a:prstGeom>
            <a:solidFill>
              <a:schemeClr val="bg1"/>
            </a:solidFill>
            <a:ln w="19050">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rotWithShape="1">
            <a:blip r:embed="rId4">
              <a:extLst>
                <a:ext uri="{28A0092B-C50C-407E-A947-70E740481C1C}">
                  <a14:useLocalDpi xmlns:a14="http://schemas.microsoft.com/office/drawing/2010/main" val="0"/>
                </a:ext>
              </a:extLst>
            </a:blip>
            <a:srcRect l="37184" t="54630" r="55730" b="31481"/>
            <a:stretch/>
          </p:blipFill>
          <p:spPr>
            <a:xfrm>
              <a:off x="6921500" y="3503612"/>
              <a:ext cx="647700" cy="714376"/>
            </a:xfrm>
            <a:prstGeom prst="rect">
              <a:avLst/>
            </a:prstGeom>
          </p:spPr>
        </p:pic>
      </p:grpSp>
      <p:sp>
        <p:nvSpPr>
          <p:cNvPr id="8" name="Retângulo 7"/>
          <p:cNvSpPr/>
          <p:nvPr/>
        </p:nvSpPr>
        <p:spPr>
          <a:xfrm>
            <a:off x="4674533" y="2027446"/>
            <a:ext cx="500330" cy="307777"/>
          </a:xfrm>
          <a:prstGeom prst="rect">
            <a:avLst/>
          </a:prstGeom>
        </p:spPr>
        <p:txBody>
          <a:bodyPr wrap="none">
            <a:spAutoFit/>
          </a:bodyPr>
          <a:lstStyle/>
          <a:p>
            <a:pPr algn="ctr">
              <a:defRPr/>
            </a:pPr>
            <a:r>
              <a:rPr lang="pt-BR" sz="1400" b="1" dirty="0">
                <a:solidFill>
                  <a:srgbClr val="4C4D4F"/>
                </a:solidFill>
              </a:rPr>
              <a:t>PSTI</a:t>
            </a:r>
          </a:p>
        </p:txBody>
      </p:sp>
      <p:sp>
        <p:nvSpPr>
          <p:cNvPr id="11" name="Retângulo 10"/>
          <p:cNvSpPr/>
          <p:nvPr/>
        </p:nvSpPr>
        <p:spPr>
          <a:xfrm>
            <a:off x="6289999" y="4230607"/>
            <a:ext cx="720069" cy="480131"/>
          </a:xfrm>
          <a:prstGeom prst="rect">
            <a:avLst/>
          </a:prstGeom>
        </p:spPr>
        <p:txBody>
          <a:bodyPr wrap="none">
            <a:spAutoFit/>
          </a:bodyPr>
          <a:lstStyle/>
          <a:p>
            <a:pPr algn="ctr">
              <a:lnSpc>
                <a:spcPct val="90000"/>
              </a:lnSpc>
              <a:defRPr/>
            </a:pPr>
            <a:r>
              <a:rPr lang="en-US" sz="1400" b="1" dirty="0" smtClean="0">
                <a:solidFill>
                  <a:srgbClr val="4C4D4F"/>
                </a:solidFill>
              </a:rPr>
              <a:t>Health </a:t>
            </a:r>
          </a:p>
          <a:p>
            <a:pPr algn="ctr">
              <a:lnSpc>
                <a:spcPct val="90000"/>
              </a:lnSpc>
              <a:defRPr/>
            </a:pPr>
            <a:r>
              <a:rPr lang="en-US" sz="1400" b="1" dirty="0" smtClean="0">
                <a:solidFill>
                  <a:srgbClr val="4C4D4F"/>
                </a:solidFill>
              </a:rPr>
              <a:t>plans </a:t>
            </a:r>
          </a:p>
        </p:txBody>
      </p:sp>
      <p:sp>
        <p:nvSpPr>
          <p:cNvPr id="12" name="Retângulo 11"/>
          <p:cNvSpPr/>
          <p:nvPr/>
        </p:nvSpPr>
        <p:spPr>
          <a:xfrm>
            <a:off x="8072243" y="2027446"/>
            <a:ext cx="529184" cy="307777"/>
          </a:xfrm>
          <a:prstGeom prst="rect">
            <a:avLst/>
          </a:prstGeom>
        </p:spPr>
        <p:txBody>
          <a:bodyPr wrap="none">
            <a:spAutoFit/>
          </a:bodyPr>
          <a:lstStyle/>
          <a:p>
            <a:pPr algn="ctr">
              <a:defRPr/>
            </a:pPr>
            <a:r>
              <a:rPr lang="pt-BR" sz="1400" b="1" dirty="0">
                <a:solidFill>
                  <a:srgbClr val="4C4D4F"/>
                </a:solidFill>
              </a:rPr>
              <a:t>RTM</a:t>
            </a:r>
          </a:p>
        </p:txBody>
      </p:sp>
      <p:grpSp>
        <p:nvGrpSpPr>
          <p:cNvPr id="5" name="Grupo 4"/>
          <p:cNvGrpSpPr/>
          <p:nvPr/>
        </p:nvGrpSpPr>
        <p:grpSpPr>
          <a:xfrm>
            <a:off x="7322253" y="1822129"/>
            <a:ext cx="733426" cy="733424"/>
            <a:chOff x="7824787" y="3494088"/>
            <a:chExt cx="733426" cy="733424"/>
          </a:xfrm>
        </p:grpSpPr>
        <p:sp>
          <p:nvSpPr>
            <p:cNvPr id="13" name="Elipse 12"/>
            <p:cNvSpPr/>
            <p:nvPr/>
          </p:nvSpPr>
          <p:spPr>
            <a:xfrm>
              <a:off x="7824787" y="3494088"/>
              <a:ext cx="733426" cy="733424"/>
            </a:xfrm>
            <a:prstGeom prst="ellipse">
              <a:avLst/>
            </a:prstGeom>
            <a:solidFill>
              <a:schemeClr val="bg1"/>
            </a:solidFill>
            <a:ln w="190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30203" t="55556" r="63024" b="31666"/>
            <a:stretch/>
          </p:blipFill>
          <p:spPr>
            <a:xfrm>
              <a:off x="7925196" y="3516313"/>
              <a:ext cx="619125" cy="657225"/>
            </a:xfrm>
            <a:prstGeom prst="rect">
              <a:avLst/>
            </a:prstGeom>
          </p:spPr>
        </p:pic>
      </p:grpSp>
      <p:grpSp>
        <p:nvGrpSpPr>
          <p:cNvPr id="6" name="Grupo 5"/>
          <p:cNvGrpSpPr/>
          <p:nvPr/>
        </p:nvGrpSpPr>
        <p:grpSpPr>
          <a:xfrm>
            <a:off x="5169947" y="1835262"/>
            <a:ext cx="733426" cy="733424"/>
            <a:chOff x="5918398" y="3589338"/>
            <a:chExt cx="733426" cy="733424"/>
          </a:xfrm>
        </p:grpSpPr>
        <p:sp>
          <p:nvSpPr>
            <p:cNvPr id="15" name="Elipse 14"/>
            <p:cNvSpPr/>
            <p:nvPr/>
          </p:nvSpPr>
          <p:spPr>
            <a:xfrm>
              <a:off x="5918398" y="3589338"/>
              <a:ext cx="733426" cy="733424"/>
            </a:xfrm>
            <a:prstGeom prst="ellipse">
              <a:avLst/>
            </a:prstGeom>
            <a:solidFill>
              <a:schemeClr val="bg1"/>
            </a:solidFill>
            <a:ln w="1905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rotWithShape="1">
            <a:blip r:embed="rId4">
              <a:extLst>
                <a:ext uri="{28A0092B-C50C-407E-A947-70E740481C1C}">
                  <a14:useLocalDpi xmlns:a14="http://schemas.microsoft.com/office/drawing/2010/main" val="0"/>
                </a:ext>
              </a:extLst>
            </a:blip>
            <a:srcRect l="21242" t="56482" r="72298" b="32407"/>
            <a:stretch/>
          </p:blipFill>
          <p:spPr>
            <a:xfrm>
              <a:off x="5970985" y="3668711"/>
              <a:ext cx="590551" cy="571501"/>
            </a:xfrm>
            <a:prstGeom prst="rect">
              <a:avLst/>
            </a:prstGeom>
          </p:spPr>
        </p:pic>
      </p:grpSp>
      <p:pic>
        <p:nvPicPr>
          <p:cNvPr id="25" name="Imagem 24"/>
          <p:cNvPicPr>
            <a:picLocks noChangeAspect="1"/>
          </p:cNvPicPr>
          <p:nvPr/>
        </p:nvPicPr>
        <p:blipFill rotWithShape="1">
          <a:blip r:embed="rId5">
            <a:extLst>
              <a:ext uri="{28A0092B-C50C-407E-A947-70E740481C1C}">
                <a14:useLocalDpi xmlns:a14="http://schemas.microsoft.com/office/drawing/2010/main" val="0"/>
              </a:ext>
            </a:extLst>
          </a:blip>
          <a:srcRect r="87612" b="79526"/>
          <a:stretch/>
        </p:blipFill>
        <p:spPr>
          <a:xfrm>
            <a:off x="1789" y="245"/>
            <a:ext cx="1132334" cy="1052979"/>
          </a:xfrm>
          <a:prstGeom prst="rect">
            <a:avLst/>
          </a:prstGeom>
        </p:spPr>
      </p:pic>
      <p:sp>
        <p:nvSpPr>
          <p:cNvPr id="29" name="CaixaDeTexto 28"/>
          <p:cNvSpPr txBox="1"/>
          <p:nvPr/>
        </p:nvSpPr>
        <p:spPr>
          <a:xfrm>
            <a:off x="528212" y="191853"/>
            <a:ext cx="8444338" cy="781752"/>
          </a:xfrm>
          <a:prstGeom prst="rect">
            <a:avLst/>
          </a:prstGeom>
          <a:noFill/>
        </p:spPr>
        <p:txBody>
          <a:bodyPr wrap="square" rtlCol="0" anchor="ctr">
            <a:spAutoFit/>
          </a:bodyPr>
          <a:lstStyle/>
          <a:p>
            <a:pPr>
              <a:lnSpc>
                <a:spcPct val="80000"/>
              </a:lnSpc>
            </a:pPr>
            <a:r>
              <a:rPr lang="en-US" sz="2000" b="1" dirty="0" smtClean="0">
                <a:solidFill>
                  <a:srgbClr val="0095D9"/>
                </a:solidFill>
              </a:rPr>
              <a:t>We offer solutions based on </a:t>
            </a:r>
          </a:p>
          <a:p>
            <a:pPr>
              <a:lnSpc>
                <a:spcPct val="80000"/>
              </a:lnSpc>
            </a:pPr>
            <a:r>
              <a:rPr lang="en-US" sz="2000" b="1" dirty="0" smtClean="0">
                <a:solidFill>
                  <a:srgbClr val="0095D9"/>
                </a:solidFill>
              </a:rPr>
              <a:t>the concept of shared services</a:t>
            </a:r>
          </a:p>
          <a:p>
            <a:pPr>
              <a:lnSpc>
                <a:spcPct val="80000"/>
              </a:lnSpc>
            </a:pPr>
            <a:r>
              <a:rPr lang="en-US" sz="1600" dirty="0" smtClean="0">
                <a:solidFill>
                  <a:srgbClr val="4C4D4F"/>
                </a:solidFill>
              </a:rPr>
              <a:t>Reduced costs, increased competitiveness</a:t>
            </a:r>
          </a:p>
        </p:txBody>
      </p:sp>
      <p:pic>
        <p:nvPicPr>
          <p:cNvPr id="19" name="Imagem 18"/>
          <p:cNvPicPr>
            <a:picLocks noChangeAspect="1"/>
          </p:cNvPicPr>
          <p:nvPr/>
        </p:nvPicPr>
        <p:blipFill rotWithShape="1">
          <a:blip r:embed="rId3">
            <a:extLst>
              <a:ext uri="{28A0092B-C50C-407E-A947-70E740481C1C}">
                <a14:useLocalDpi xmlns:a14="http://schemas.microsoft.com/office/drawing/2010/main" val="0"/>
              </a:ext>
            </a:extLst>
          </a:blip>
          <a:srcRect l="80947" b="77592"/>
          <a:stretch/>
        </p:blipFill>
        <p:spPr>
          <a:xfrm>
            <a:off x="7400925" y="0"/>
            <a:ext cx="1741720" cy="1152525"/>
          </a:xfrm>
          <a:prstGeom prst="rect">
            <a:avLst/>
          </a:prstGeom>
        </p:spPr>
      </p:pic>
      <p:pic>
        <p:nvPicPr>
          <p:cNvPr id="31" name="Imagem 30"/>
          <p:cNvPicPr>
            <a:picLocks noChangeAspect="1"/>
          </p:cNvPicPr>
          <p:nvPr/>
        </p:nvPicPr>
        <p:blipFill rotWithShape="1">
          <a:blip r:embed="rId3">
            <a:extLst>
              <a:ext uri="{28A0092B-C50C-407E-A947-70E740481C1C}">
                <a14:useLocalDpi xmlns:a14="http://schemas.microsoft.com/office/drawing/2010/main" val="0"/>
              </a:ext>
            </a:extLst>
          </a:blip>
          <a:srcRect l="42810" r="25305" b="76852"/>
          <a:stretch/>
        </p:blipFill>
        <p:spPr>
          <a:xfrm>
            <a:off x="6381750" y="0"/>
            <a:ext cx="2914650" cy="1190625"/>
          </a:xfrm>
          <a:prstGeom prst="rect">
            <a:avLst/>
          </a:prstGeom>
        </p:spPr>
      </p:pic>
      <p:pic>
        <p:nvPicPr>
          <p:cNvPr id="33" name="Imagem 32"/>
          <p:cNvPicPr>
            <a:picLocks noChangeAspect="1"/>
          </p:cNvPicPr>
          <p:nvPr/>
        </p:nvPicPr>
        <p:blipFill rotWithShape="1">
          <a:blip r:embed="rId3">
            <a:extLst>
              <a:ext uri="{28A0092B-C50C-407E-A947-70E740481C1C}">
                <a14:useLocalDpi xmlns:a14="http://schemas.microsoft.com/office/drawing/2010/main" val="0"/>
              </a:ext>
            </a:extLst>
          </a:blip>
          <a:srcRect l="69381" t="82593" r="11030"/>
          <a:stretch/>
        </p:blipFill>
        <p:spPr>
          <a:xfrm>
            <a:off x="2527712" y="4248150"/>
            <a:ext cx="1790700" cy="895350"/>
          </a:xfrm>
          <a:prstGeom prst="rect">
            <a:avLst/>
          </a:prstGeom>
        </p:spPr>
      </p:pic>
    </p:spTree>
    <p:extLst>
      <p:ext uri="{BB962C8B-B14F-4D97-AF65-F5344CB8AC3E}">
        <p14:creationId xmlns:p14="http://schemas.microsoft.com/office/powerpoint/2010/main" val="404020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 presetClass="entr" presetSubtype="12" decel="100000" fill="hold"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animEffect transition="in" filter="fade">
                                      <p:cBhvr>
                                        <p:cTn id="29" dur="25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2000"/>
                            </p:stCondLst>
                            <p:childTnLst>
                              <p:par>
                                <p:cTn id="34" presetID="49" presetClass="entr" presetSubtype="0" decel="10000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300" fill="hold"/>
                                        <p:tgtEl>
                                          <p:spTgt spid="5"/>
                                        </p:tgtEl>
                                        <p:attrNameLst>
                                          <p:attrName>ppt_w</p:attrName>
                                        </p:attrNameLst>
                                      </p:cBhvr>
                                      <p:tavLst>
                                        <p:tav tm="0">
                                          <p:val>
                                            <p:fltVal val="0"/>
                                          </p:val>
                                        </p:tav>
                                        <p:tav tm="100000">
                                          <p:val>
                                            <p:strVal val="#ppt_w"/>
                                          </p:val>
                                        </p:tav>
                                      </p:tavLst>
                                    </p:anim>
                                    <p:anim calcmode="lin" valueType="num">
                                      <p:cBhvr>
                                        <p:cTn id="37" dur="300" fill="hold"/>
                                        <p:tgtEl>
                                          <p:spTgt spid="5"/>
                                        </p:tgtEl>
                                        <p:attrNameLst>
                                          <p:attrName>ppt_h</p:attrName>
                                        </p:attrNameLst>
                                      </p:cBhvr>
                                      <p:tavLst>
                                        <p:tav tm="0">
                                          <p:val>
                                            <p:fltVal val="0"/>
                                          </p:val>
                                        </p:tav>
                                        <p:tav tm="100000">
                                          <p:val>
                                            <p:strVal val="#ppt_h"/>
                                          </p:val>
                                        </p:tav>
                                      </p:tavLst>
                                    </p:anim>
                                    <p:anim calcmode="lin" valueType="num">
                                      <p:cBhvr>
                                        <p:cTn id="38" dur="300" fill="hold"/>
                                        <p:tgtEl>
                                          <p:spTgt spid="5"/>
                                        </p:tgtEl>
                                        <p:attrNameLst>
                                          <p:attrName>style.rotation</p:attrName>
                                        </p:attrNameLst>
                                      </p:cBhvr>
                                      <p:tavLst>
                                        <p:tav tm="0">
                                          <p:val>
                                            <p:fltVal val="360"/>
                                          </p:val>
                                        </p:tav>
                                        <p:tav tm="100000">
                                          <p:val>
                                            <p:fltVal val="0"/>
                                          </p:val>
                                        </p:tav>
                                      </p:tavLst>
                                    </p:anim>
                                    <p:animEffect transition="in" filter="fade">
                                      <p:cBhvr>
                                        <p:cTn id="39" dur="3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300"/>
                                        <p:tgtEl>
                                          <p:spTgt spid="12"/>
                                        </p:tgtEl>
                                      </p:cBhvr>
                                    </p:animEffect>
                                  </p:childTnLst>
                                </p:cTn>
                              </p:par>
                            </p:childTnLst>
                          </p:cTn>
                        </p:par>
                        <p:par>
                          <p:cTn id="43" fill="hold">
                            <p:stCondLst>
                              <p:cond delay="2300"/>
                            </p:stCondLst>
                            <p:childTnLst>
                              <p:par>
                                <p:cTn id="44" presetID="49" presetClass="entr" presetSubtype="0" decel="10000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300" fill="hold"/>
                                        <p:tgtEl>
                                          <p:spTgt spid="6"/>
                                        </p:tgtEl>
                                        <p:attrNameLst>
                                          <p:attrName>ppt_w</p:attrName>
                                        </p:attrNameLst>
                                      </p:cBhvr>
                                      <p:tavLst>
                                        <p:tav tm="0">
                                          <p:val>
                                            <p:fltVal val="0"/>
                                          </p:val>
                                        </p:tav>
                                        <p:tav tm="100000">
                                          <p:val>
                                            <p:strVal val="#ppt_w"/>
                                          </p:val>
                                        </p:tav>
                                      </p:tavLst>
                                    </p:anim>
                                    <p:anim calcmode="lin" valueType="num">
                                      <p:cBhvr>
                                        <p:cTn id="47" dur="300" fill="hold"/>
                                        <p:tgtEl>
                                          <p:spTgt spid="6"/>
                                        </p:tgtEl>
                                        <p:attrNameLst>
                                          <p:attrName>ppt_h</p:attrName>
                                        </p:attrNameLst>
                                      </p:cBhvr>
                                      <p:tavLst>
                                        <p:tav tm="0">
                                          <p:val>
                                            <p:fltVal val="0"/>
                                          </p:val>
                                        </p:tav>
                                        <p:tav tm="100000">
                                          <p:val>
                                            <p:strVal val="#ppt_h"/>
                                          </p:val>
                                        </p:tav>
                                      </p:tavLst>
                                    </p:anim>
                                    <p:anim calcmode="lin" valueType="num">
                                      <p:cBhvr>
                                        <p:cTn id="48" dur="300" fill="hold"/>
                                        <p:tgtEl>
                                          <p:spTgt spid="6"/>
                                        </p:tgtEl>
                                        <p:attrNameLst>
                                          <p:attrName>style.rotation</p:attrName>
                                        </p:attrNameLst>
                                      </p:cBhvr>
                                      <p:tavLst>
                                        <p:tav tm="0">
                                          <p:val>
                                            <p:fltVal val="360"/>
                                          </p:val>
                                        </p:tav>
                                        <p:tav tm="100000">
                                          <p:val>
                                            <p:fltVal val="0"/>
                                          </p:val>
                                        </p:tav>
                                      </p:tavLst>
                                    </p:anim>
                                    <p:animEffect transition="in" filter="fade">
                                      <p:cBhvr>
                                        <p:cTn id="49" dur="300"/>
                                        <p:tgtEl>
                                          <p:spTgt spid="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300"/>
                                        <p:tgtEl>
                                          <p:spTgt spid="8"/>
                                        </p:tgtEl>
                                      </p:cBhvr>
                                    </p:animEffect>
                                  </p:childTnLst>
                                </p:cTn>
                              </p:par>
                            </p:childTnLst>
                          </p:cTn>
                        </p:par>
                        <p:par>
                          <p:cTn id="53" fill="hold">
                            <p:stCondLst>
                              <p:cond delay="2600"/>
                            </p:stCondLst>
                            <p:childTnLst>
                              <p:par>
                                <p:cTn id="54" presetID="49" presetClass="entr" presetSubtype="0" decel="10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300" fill="hold"/>
                                        <p:tgtEl>
                                          <p:spTgt spid="4"/>
                                        </p:tgtEl>
                                        <p:attrNameLst>
                                          <p:attrName>ppt_w</p:attrName>
                                        </p:attrNameLst>
                                      </p:cBhvr>
                                      <p:tavLst>
                                        <p:tav tm="0">
                                          <p:val>
                                            <p:fltVal val="0"/>
                                          </p:val>
                                        </p:tav>
                                        <p:tav tm="100000">
                                          <p:val>
                                            <p:strVal val="#ppt_w"/>
                                          </p:val>
                                        </p:tav>
                                      </p:tavLst>
                                    </p:anim>
                                    <p:anim calcmode="lin" valueType="num">
                                      <p:cBhvr>
                                        <p:cTn id="57" dur="300" fill="hold"/>
                                        <p:tgtEl>
                                          <p:spTgt spid="4"/>
                                        </p:tgtEl>
                                        <p:attrNameLst>
                                          <p:attrName>ppt_h</p:attrName>
                                        </p:attrNameLst>
                                      </p:cBhvr>
                                      <p:tavLst>
                                        <p:tav tm="0">
                                          <p:val>
                                            <p:fltVal val="0"/>
                                          </p:val>
                                        </p:tav>
                                        <p:tav tm="100000">
                                          <p:val>
                                            <p:strVal val="#ppt_h"/>
                                          </p:val>
                                        </p:tav>
                                      </p:tavLst>
                                    </p:anim>
                                    <p:anim calcmode="lin" valueType="num">
                                      <p:cBhvr>
                                        <p:cTn id="58" dur="300" fill="hold"/>
                                        <p:tgtEl>
                                          <p:spTgt spid="4"/>
                                        </p:tgtEl>
                                        <p:attrNameLst>
                                          <p:attrName>style.rotation</p:attrName>
                                        </p:attrNameLst>
                                      </p:cBhvr>
                                      <p:tavLst>
                                        <p:tav tm="0">
                                          <p:val>
                                            <p:fltVal val="360"/>
                                          </p:val>
                                        </p:tav>
                                        <p:tav tm="100000">
                                          <p:val>
                                            <p:fltVal val="0"/>
                                          </p:val>
                                        </p:tav>
                                      </p:tavLst>
                                    </p:anim>
                                    <p:animEffect transition="in" filter="fade">
                                      <p:cBhvr>
                                        <p:cTn id="59" dur="300"/>
                                        <p:tgtEl>
                                          <p:spTgt spid="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300"/>
                                        <p:tgtEl>
                                          <p:spTgt spid="11"/>
                                        </p:tgtEl>
                                      </p:cBhvr>
                                    </p:animEffect>
                                  </p:childTnLst>
                                </p:cTn>
                              </p:par>
                              <p:par>
                                <p:cTn id="63" presetID="2" presetClass="entr" presetSubtype="3" decel="10000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0-#ppt_h/2"/>
                                          </p:val>
                                        </p:tav>
                                        <p:tav tm="100000">
                                          <p:val>
                                            <p:strVal val="#ppt_y"/>
                                          </p:val>
                                        </p:tav>
                                      </p:tavLst>
                                    </p:anim>
                                  </p:childTnLst>
                                </p:cTn>
                              </p:par>
                              <p:par>
                                <p:cTn id="67" presetID="22" presetClass="entr" presetSubtype="1" fill="hold" nodeType="withEffect">
                                  <p:stCondLst>
                                    <p:cond delay="25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p:bldP spid="12"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m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0" cy="5143500"/>
          </a:xfrm>
          <a:prstGeom prst="rect">
            <a:avLst/>
          </a:prstGeom>
        </p:spPr>
      </p:pic>
      <p:pic>
        <p:nvPicPr>
          <p:cNvPr id="3" name="Imagem 2"/>
          <p:cNvPicPr>
            <a:picLocks noChangeAspect="1"/>
          </p:cNvPicPr>
          <p:nvPr/>
        </p:nvPicPr>
        <p:blipFill rotWithShape="1">
          <a:blip r:embed="rId4">
            <a:extLst>
              <a:ext uri="{28A0092B-C50C-407E-A947-70E740481C1C}">
                <a14:useLocalDpi xmlns:a14="http://schemas.microsoft.com/office/drawing/2010/main" val="0"/>
              </a:ext>
            </a:extLst>
          </a:blip>
          <a:srcRect l="27219" t="17066" r="26612" b="4284"/>
          <a:stretch/>
        </p:blipFill>
        <p:spPr>
          <a:xfrm>
            <a:off x="4681647" y="852930"/>
            <a:ext cx="4221480" cy="4046220"/>
          </a:xfrm>
          <a:prstGeom prst="rect">
            <a:avLst/>
          </a:prstGeom>
          <a:noFill/>
          <a:ln>
            <a:noFill/>
          </a:ln>
        </p:spPr>
      </p:pic>
      <p:pic>
        <p:nvPicPr>
          <p:cNvPr id="99" name="Imagem 98"/>
          <p:cNvPicPr>
            <a:picLocks noChangeAspect="1"/>
          </p:cNvPicPr>
          <p:nvPr/>
        </p:nvPicPr>
        <p:blipFill rotWithShape="1">
          <a:blip r:embed="rId5">
            <a:extLst>
              <a:ext uri="{28A0092B-C50C-407E-A947-70E740481C1C}">
                <a14:useLocalDpi xmlns:a14="http://schemas.microsoft.com/office/drawing/2010/main" val="0"/>
              </a:ext>
            </a:extLst>
          </a:blip>
          <a:srcRect r="87612" b="79526"/>
          <a:stretch/>
        </p:blipFill>
        <p:spPr>
          <a:xfrm>
            <a:off x="1789" y="245"/>
            <a:ext cx="1132334" cy="1052979"/>
          </a:xfrm>
          <a:prstGeom prst="rect">
            <a:avLst/>
          </a:prstGeom>
        </p:spPr>
      </p:pic>
      <p:sp>
        <p:nvSpPr>
          <p:cNvPr id="100" name="CaixaDeTexto 99"/>
          <p:cNvSpPr txBox="1"/>
          <p:nvPr/>
        </p:nvSpPr>
        <p:spPr>
          <a:xfrm>
            <a:off x="528212" y="312526"/>
            <a:ext cx="8444338" cy="540404"/>
          </a:xfrm>
          <a:prstGeom prst="rect">
            <a:avLst/>
          </a:prstGeom>
          <a:noFill/>
        </p:spPr>
        <p:txBody>
          <a:bodyPr wrap="square" rtlCol="0" anchor="ctr">
            <a:spAutoFit/>
          </a:bodyPr>
          <a:lstStyle/>
          <a:p>
            <a:pPr>
              <a:lnSpc>
                <a:spcPct val="80000"/>
              </a:lnSpc>
            </a:pPr>
            <a:r>
              <a:rPr lang="pt-BR" sz="2000" b="1" dirty="0" err="1" smtClean="0">
                <a:solidFill>
                  <a:srgbClr val="0095D9"/>
                </a:solidFill>
              </a:rPr>
              <a:t>We</a:t>
            </a:r>
            <a:r>
              <a:rPr lang="pt-BR" sz="2000" b="1" dirty="0" smtClean="0">
                <a:solidFill>
                  <a:srgbClr val="0095D9"/>
                </a:solidFill>
              </a:rPr>
              <a:t> </a:t>
            </a:r>
            <a:r>
              <a:rPr lang="pt-BR" sz="2000" b="1" dirty="0" err="1" smtClean="0">
                <a:solidFill>
                  <a:srgbClr val="0095D9"/>
                </a:solidFill>
              </a:rPr>
              <a:t>have</a:t>
            </a:r>
            <a:r>
              <a:rPr lang="pt-BR" sz="2000" b="1" dirty="0" smtClean="0">
                <a:solidFill>
                  <a:srgbClr val="0095D9"/>
                </a:solidFill>
              </a:rPr>
              <a:t> </a:t>
            </a:r>
            <a:r>
              <a:rPr lang="pt-BR" sz="2000" b="1" dirty="0" err="1" smtClean="0">
                <a:solidFill>
                  <a:srgbClr val="0095D9"/>
                </a:solidFill>
              </a:rPr>
              <a:t>cooperation</a:t>
            </a:r>
            <a:r>
              <a:rPr lang="pt-BR" sz="2000" b="1" dirty="0" smtClean="0">
                <a:solidFill>
                  <a:srgbClr val="0095D9"/>
                </a:solidFill>
              </a:rPr>
              <a:t> </a:t>
            </a:r>
            <a:r>
              <a:rPr lang="pt-BR" sz="2000" b="1" dirty="0" err="1" smtClean="0">
                <a:solidFill>
                  <a:srgbClr val="0095D9"/>
                </a:solidFill>
              </a:rPr>
              <a:t>agreements</a:t>
            </a:r>
            <a:endParaRPr lang="pt-BR" sz="2000" b="1" dirty="0" smtClean="0">
              <a:solidFill>
                <a:srgbClr val="0095D9"/>
              </a:solidFill>
            </a:endParaRPr>
          </a:p>
          <a:p>
            <a:pPr>
              <a:lnSpc>
                <a:spcPct val="80000"/>
              </a:lnSpc>
            </a:pPr>
            <a:r>
              <a:rPr lang="pt-BR" sz="1600" dirty="0" err="1" smtClean="0">
                <a:solidFill>
                  <a:srgbClr val="4C4D4F"/>
                </a:solidFill>
              </a:rPr>
              <a:t>With</a:t>
            </a:r>
            <a:r>
              <a:rPr lang="pt-BR" sz="1600" dirty="0" smtClean="0">
                <a:solidFill>
                  <a:srgbClr val="4C4D4F"/>
                </a:solidFill>
              </a:rPr>
              <a:t> </a:t>
            </a:r>
            <a:r>
              <a:rPr lang="pt-BR" sz="1600" dirty="0" err="1" smtClean="0">
                <a:solidFill>
                  <a:srgbClr val="4C4D4F"/>
                </a:solidFill>
              </a:rPr>
              <a:t>regulatory</a:t>
            </a:r>
            <a:r>
              <a:rPr lang="pt-BR" sz="1600" dirty="0" smtClean="0">
                <a:solidFill>
                  <a:srgbClr val="4C4D4F"/>
                </a:solidFill>
              </a:rPr>
              <a:t> </a:t>
            </a:r>
            <a:r>
              <a:rPr lang="pt-BR" sz="1600" dirty="0" err="1" smtClean="0">
                <a:solidFill>
                  <a:srgbClr val="4C4D4F"/>
                </a:solidFill>
              </a:rPr>
              <a:t>bodies</a:t>
            </a:r>
            <a:endParaRPr lang="pt-BR" sz="1600" dirty="0">
              <a:solidFill>
                <a:srgbClr val="4C4D4F"/>
              </a:solidFill>
            </a:endParaRPr>
          </a:p>
        </p:txBody>
      </p:sp>
      <p:pic>
        <p:nvPicPr>
          <p:cNvPr id="105" name="Imagem 104"/>
          <p:cNvPicPr>
            <a:picLocks noChangeAspect="1"/>
          </p:cNvPicPr>
          <p:nvPr/>
        </p:nvPicPr>
        <p:blipFill rotWithShape="1">
          <a:blip r:embed="rId6">
            <a:extLst>
              <a:ext uri="{28A0092B-C50C-407E-A947-70E740481C1C}">
                <a14:useLocalDpi xmlns:a14="http://schemas.microsoft.com/office/drawing/2010/main" val="0"/>
              </a:ext>
            </a:extLst>
          </a:blip>
          <a:srcRect l="73549" r="4985" b="67963"/>
          <a:stretch/>
        </p:blipFill>
        <p:spPr>
          <a:xfrm>
            <a:off x="7471192" y="632"/>
            <a:ext cx="1672808" cy="1404698"/>
          </a:xfrm>
          <a:prstGeom prst="rect">
            <a:avLst/>
          </a:prstGeom>
        </p:spPr>
      </p:pic>
      <p:pic>
        <p:nvPicPr>
          <p:cNvPr id="106" name="Imagem 105"/>
          <p:cNvPicPr>
            <a:picLocks noChangeAspect="1"/>
          </p:cNvPicPr>
          <p:nvPr/>
        </p:nvPicPr>
        <p:blipFill rotWithShape="1">
          <a:blip r:embed="rId6">
            <a:extLst>
              <a:ext uri="{28A0092B-C50C-407E-A947-70E740481C1C}">
                <a14:useLocalDpi xmlns:a14="http://schemas.microsoft.com/office/drawing/2010/main" val="0"/>
              </a:ext>
            </a:extLst>
          </a:blip>
          <a:srcRect l="35934" r="40414" b="75000"/>
          <a:stretch/>
        </p:blipFill>
        <p:spPr>
          <a:xfrm>
            <a:off x="4596802" y="632"/>
            <a:ext cx="1843160" cy="1096152"/>
          </a:xfrm>
          <a:prstGeom prst="rect">
            <a:avLst/>
          </a:prstGeom>
        </p:spPr>
      </p:pic>
      <p:grpSp>
        <p:nvGrpSpPr>
          <p:cNvPr id="13" name="Grupo 12"/>
          <p:cNvGrpSpPr/>
          <p:nvPr/>
        </p:nvGrpSpPr>
        <p:grpSpPr>
          <a:xfrm>
            <a:off x="5858543" y="2004093"/>
            <a:ext cx="1776729" cy="1776574"/>
            <a:chOff x="3592436" y="2019843"/>
            <a:chExt cx="1776729" cy="1776574"/>
          </a:xfrm>
        </p:grpSpPr>
        <p:sp>
          <p:nvSpPr>
            <p:cNvPr id="4" name="Elipse 3"/>
            <p:cNvSpPr/>
            <p:nvPr/>
          </p:nvSpPr>
          <p:spPr>
            <a:xfrm>
              <a:off x="3592591" y="2019843"/>
              <a:ext cx="1776574" cy="17765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rupo 9"/>
            <p:cNvGrpSpPr/>
            <p:nvPr/>
          </p:nvGrpSpPr>
          <p:grpSpPr>
            <a:xfrm>
              <a:off x="3592436" y="2020356"/>
              <a:ext cx="1772282" cy="1772282"/>
              <a:chOff x="3606776" y="1658606"/>
              <a:chExt cx="1772282" cy="1772282"/>
            </a:xfrm>
          </p:grpSpPr>
          <p:grpSp>
            <p:nvGrpSpPr>
              <p:cNvPr id="58" name="Grupo 57"/>
              <p:cNvGrpSpPr/>
              <p:nvPr/>
            </p:nvGrpSpPr>
            <p:grpSpPr>
              <a:xfrm>
                <a:off x="3705938" y="1759694"/>
                <a:ext cx="1570106" cy="1570106"/>
                <a:chOff x="3417250" y="2130234"/>
                <a:chExt cx="2093475" cy="2093475"/>
              </a:xfrm>
            </p:grpSpPr>
            <p:pic>
              <p:nvPicPr>
                <p:cNvPr id="1026" name="Picture 2" descr="C:\Users\Usuário\Documents\LUCAS TRABALHOS\ANBIMA\logo_ambim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2685375"/>
                  <a:ext cx="1656184" cy="828092"/>
                </a:xfrm>
                <a:prstGeom prst="rect">
                  <a:avLst/>
                </a:prstGeom>
                <a:noFill/>
                <a:extLst>
                  <a:ext uri="{909E8E84-426E-40DD-AFC4-6F175D3DCCD1}">
                    <a14:hiddenFill xmlns:a14="http://schemas.microsoft.com/office/drawing/2010/main">
                      <a:solidFill>
                        <a:srgbClr val="FFFFFF"/>
                      </a:solidFill>
                    </a14:hiddenFill>
                  </a:ext>
                </a:extLst>
              </p:spPr>
            </p:pic>
            <p:sp>
              <p:nvSpPr>
                <p:cNvPr id="20" name="Elipse 19"/>
                <p:cNvSpPr/>
                <p:nvPr/>
              </p:nvSpPr>
              <p:spPr>
                <a:xfrm>
                  <a:off x="3417250" y="2130234"/>
                  <a:ext cx="2093475" cy="2093475"/>
                </a:xfrm>
                <a:prstGeom prst="ellipse">
                  <a:avLst/>
                </a:prstGeom>
                <a:no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grpSp>
          <p:grpSp>
            <p:nvGrpSpPr>
              <p:cNvPr id="9" name="Grupo 8"/>
              <p:cNvGrpSpPr/>
              <p:nvPr/>
            </p:nvGrpSpPr>
            <p:grpSpPr>
              <a:xfrm>
                <a:off x="3606776" y="1658606"/>
                <a:ext cx="1772282" cy="1772282"/>
                <a:chOff x="3597251" y="1658606"/>
                <a:chExt cx="1772282" cy="1772282"/>
              </a:xfrm>
            </p:grpSpPr>
            <p:sp>
              <p:nvSpPr>
                <p:cNvPr id="36" name="Elipse 35"/>
                <p:cNvSpPr/>
                <p:nvPr/>
              </p:nvSpPr>
              <p:spPr>
                <a:xfrm>
                  <a:off x="3597251" y="1658606"/>
                  <a:ext cx="1772282" cy="1772282"/>
                </a:xfrm>
                <a:prstGeom prst="ellipse">
                  <a:avLst/>
                </a:prstGeom>
                <a:noFill/>
                <a:ln w="952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sp>
              <p:nvSpPr>
                <p:cNvPr id="37" name="Elipse 36"/>
                <p:cNvSpPr/>
                <p:nvPr/>
              </p:nvSpPr>
              <p:spPr>
                <a:xfrm>
                  <a:off x="3623075" y="1684430"/>
                  <a:ext cx="1720634" cy="1720634"/>
                </a:xfrm>
                <a:prstGeom prst="ellipse">
                  <a:avLst/>
                </a:prstGeom>
                <a:noFill/>
                <a:ln w="952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grpSp>
        </p:grpSp>
      </p:grpSp>
      <p:grpSp>
        <p:nvGrpSpPr>
          <p:cNvPr id="5" name="Grupo 4"/>
          <p:cNvGrpSpPr/>
          <p:nvPr/>
        </p:nvGrpSpPr>
        <p:grpSpPr>
          <a:xfrm>
            <a:off x="6089651" y="643178"/>
            <a:ext cx="1409488" cy="1239999"/>
            <a:chOff x="3823544" y="658928"/>
            <a:chExt cx="1409488" cy="1239999"/>
          </a:xfrm>
        </p:grpSpPr>
        <p:sp>
          <p:nvSpPr>
            <p:cNvPr id="98" name="Elipse 97"/>
            <p:cNvSpPr/>
            <p:nvPr/>
          </p:nvSpPr>
          <p:spPr>
            <a:xfrm>
              <a:off x="3908289" y="658928"/>
              <a:ext cx="1239999" cy="1239999"/>
            </a:xfrm>
            <a:prstGeom prst="ellipse">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Retângulo 100"/>
            <p:cNvSpPr/>
            <p:nvPr/>
          </p:nvSpPr>
          <p:spPr>
            <a:xfrm>
              <a:off x="4179475" y="920091"/>
              <a:ext cx="697627" cy="344710"/>
            </a:xfrm>
            <a:prstGeom prst="rect">
              <a:avLst/>
            </a:prstGeom>
          </p:spPr>
          <p:txBody>
            <a:bodyPr wrap="none">
              <a:spAutoFit/>
            </a:bodyPr>
            <a:lstStyle/>
            <a:p>
              <a:pPr algn="ctr">
                <a:lnSpc>
                  <a:spcPct val="80000"/>
                </a:lnSpc>
              </a:pPr>
              <a:r>
                <a:rPr lang="pt-BR" sz="2000" b="1" dirty="0">
                  <a:solidFill>
                    <a:srgbClr val="0095D9"/>
                  </a:solidFill>
                </a:rPr>
                <a:t>CVM</a:t>
              </a:r>
            </a:p>
          </p:txBody>
        </p:sp>
        <p:sp>
          <p:nvSpPr>
            <p:cNvPr id="104" name="Retângulo 103"/>
            <p:cNvSpPr/>
            <p:nvPr/>
          </p:nvSpPr>
          <p:spPr>
            <a:xfrm>
              <a:off x="3823544" y="1226537"/>
              <a:ext cx="1409488" cy="363176"/>
            </a:xfrm>
            <a:prstGeom prst="rect">
              <a:avLst/>
            </a:prstGeom>
          </p:spPr>
          <p:txBody>
            <a:bodyPr wrap="square">
              <a:spAutoFit/>
            </a:bodyPr>
            <a:lstStyle/>
            <a:p>
              <a:pPr algn="ctr">
                <a:lnSpc>
                  <a:spcPct val="80000"/>
                </a:lnSpc>
              </a:pPr>
              <a:r>
                <a:rPr lang="pt-BR" sz="1100" i="1" dirty="0" err="1">
                  <a:solidFill>
                    <a:srgbClr val="4C4D4F"/>
                  </a:solidFill>
                </a:rPr>
                <a:t>Brazilian</a:t>
              </a:r>
              <a:r>
                <a:rPr lang="pt-BR" sz="1100" i="1" dirty="0">
                  <a:solidFill>
                    <a:srgbClr val="4C4D4F"/>
                  </a:solidFill>
                </a:rPr>
                <a:t> </a:t>
              </a:r>
              <a:r>
                <a:rPr lang="pt-BR" sz="1100" i="1" dirty="0" err="1" smtClean="0">
                  <a:solidFill>
                    <a:srgbClr val="4C4D4F"/>
                  </a:solidFill>
                </a:rPr>
                <a:t>Securities</a:t>
              </a:r>
              <a:endParaRPr lang="pt-BR" sz="1100" i="1" dirty="0">
                <a:solidFill>
                  <a:srgbClr val="4C4D4F"/>
                </a:solidFill>
              </a:endParaRPr>
            </a:p>
            <a:p>
              <a:pPr algn="ctr">
                <a:lnSpc>
                  <a:spcPct val="80000"/>
                </a:lnSpc>
              </a:pPr>
              <a:r>
                <a:rPr lang="pt-BR" sz="1100" i="1" dirty="0">
                  <a:solidFill>
                    <a:srgbClr val="4C4D4F"/>
                  </a:solidFill>
                </a:rPr>
                <a:t> </a:t>
              </a:r>
              <a:r>
                <a:rPr lang="pt-BR" sz="1100" i="1" dirty="0" err="1">
                  <a:solidFill>
                    <a:srgbClr val="4C4D4F"/>
                  </a:solidFill>
                </a:rPr>
                <a:t>Commission</a:t>
              </a:r>
              <a:endParaRPr lang="pt-BR" sz="1100" i="1" dirty="0">
                <a:solidFill>
                  <a:srgbClr val="4C4D4F"/>
                </a:solidFill>
              </a:endParaRPr>
            </a:p>
          </p:txBody>
        </p:sp>
      </p:grpSp>
      <p:grpSp>
        <p:nvGrpSpPr>
          <p:cNvPr id="6" name="Grupo 5"/>
          <p:cNvGrpSpPr/>
          <p:nvPr/>
        </p:nvGrpSpPr>
        <p:grpSpPr>
          <a:xfrm>
            <a:off x="7689874" y="1816528"/>
            <a:ext cx="1239999" cy="1239999"/>
            <a:chOff x="5423767" y="1832278"/>
            <a:chExt cx="1239999" cy="1239999"/>
          </a:xfrm>
        </p:grpSpPr>
        <p:sp>
          <p:nvSpPr>
            <p:cNvPr id="108" name="Elipse 107"/>
            <p:cNvSpPr/>
            <p:nvPr/>
          </p:nvSpPr>
          <p:spPr>
            <a:xfrm>
              <a:off x="5423767" y="1832278"/>
              <a:ext cx="1239999" cy="1239999"/>
            </a:xfrm>
            <a:prstGeom prst="ellipse">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9" name="Retângulo 108"/>
            <p:cNvSpPr/>
            <p:nvPr/>
          </p:nvSpPr>
          <p:spPr>
            <a:xfrm>
              <a:off x="5589508" y="2093441"/>
              <a:ext cx="908517" cy="344710"/>
            </a:xfrm>
            <a:prstGeom prst="rect">
              <a:avLst/>
            </a:prstGeom>
          </p:spPr>
          <p:txBody>
            <a:bodyPr wrap="none">
              <a:spAutoFit/>
            </a:bodyPr>
            <a:lstStyle/>
            <a:p>
              <a:pPr algn="ctr">
                <a:lnSpc>
                  <a:spcPct val="80000"/>
                </a:lnSpc>
              </a:pPr>
              <a:r>
                <a:rPr lang="pt-BR" sz="2000" b="1" dirty="0">
                  <a:solidFill>
                    <a:srgbClr val="FCAF17"/>
                  </a:solidFill>
                </a:rPr>
                <a:t>BACEN</a:t>
              </a:r>
            </a:p>
          </p:txBody>
        </p:sp>
        <p:sp>
          <p:nvSpPr>
            <p:cNvPr id="110" name="Retângulo 109"/>
            <p:cNvSpPr/>
            <p:nvPr/>
          </p:nvSpPr>
          <p:spPr>
            <a:xfrm>
              <a:off x="5550951" y="2399887"/>
              <a:ext cx="985630" cy="363176"/>
            </a:xfrm>
            <a:prstGeom prst="rect">
              <a:avLst/>
            </a:prstGeom>
          </p:spPr>
          <p:txBody>
            <a:bodyPr wrap="square">
              <a:spAutoFit/>
            </a:bodyPr>
            <a:lstStyle/>
            <a:p>
              <a:pPr algn="ctr">
                <a:lnSpc>
                  <a:spcPct val="80000"/>
                </a:lnSpc>
              </a:pPr>
              <a:r>
                <a:rPr lang="pt-BR" sz="1100" i="1" dirty="0">
                  <a:solidFill>
                    <a:srgbClr val="4C4D4F"/>
                  </a:solidFill>
                </a:rPr>
                <a:t>Central Bank </a:t>
              </a:r>
              <a:r>
                <a:rPr lang="pt-BR" sz="1100" i="1" dirty="0" err="1">
                  <a:solidFill>
                    <a:srgbClr val="4C4D4F"/>
                  </a:solidFill>
                </a:rPr>
                <a:t>of</a:t>
              </a:r>
              <a:r>
                <a:rPr lang="pt-BR" sz="1100" i="1" dirty="0">
                  <a:solidFill>
                    <a:srgbClr val="4C4D4F"/>
                  </a:solidFill>
                </a:rPr>
                <a:t> </a:t>
              </a:r>
              <a:r>
                <a:rPr lang="pt-BR" sz="1100" i="1" dirty="0" err="1">
                  <a:solidFill>
                    <a:srgbClr val="4C4D4F"/>
                  </a:solidFill>
                </a:rPr>
                <a:t>Brazil</a:t>
              </a:r>
              <a:endParaRPr lang="pt-BR" sz="1100" i="1" dirty="0">
                <a:solidFill>
                  <a:srgbClr val="4C4D4F"/>
                </a:solidFill>
              </a:endParaRPr>
            </a:p>
          </p:txBody>
        </p:sp>
      </p:grpSp>
      <p:grpSp>
        <p:nvGrpSpPr>
          <p:cNvPr id="7" name="Grupo 6"/>
          <p:cNvGrpSpPr/>
          <p:nvPr/>
        </p:nvGrpSpPr>
        <p:grpSpPr>
          <a:xfrm>
            <a:off x="7022168" y="3603955"/>
            <a:ext cx="1239999" cy="1239999"/>
            <a:chOff x="4756061" y="3604465"/>
            <a:chExt cx="1239999" cy="1239999"/>
          </a:xfrm>
        </p:grpSpPr>
        <p:sp>
          <p:nvSpPr>
            <p:cNvPr id="111" name="Elipse 110"/>
            <p:cNvSpPr/>
            <p:nvPr/>
          </p:nvSpPr>
          <p:spPr>
            <a:xfrm>
              <a:off x="4756061" y="3604465"/>
              <a:ext cx="1239999" cy="1239999"/>
            </a:xfrm>
            <a:prstGeom prst="ellipse">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2" name="Retângulo 111"/>
            <p:cNvSpPr/>
            <p:nvPr/>
          </p:nvSpPr>
          <p:spPr>
            <a:xfrm>
              <a:off x="4902212" y="3808478"/>
              <a:ext cx="947695" cy="344710"/>
            </a:xfrm>
            <a:prstGeom prst="rect">
              <a:avLst/>
            </a:prstGeom>
          </p:spPr>
          <p:txBody>
            <a:bodyPr wrap="none">
              <a:spAutoFit/>
            </a:bodyPr>
            <a:lstStyle/>
            <a:p>
              <a:pPr algn="ctr">
                <a:lnSpc>
                  <a:spcPct val="80000"/>
                </a:lnSpc>
              </a:pPr>
              <a:r>
                <a:rPr lang="pt-BR" sz="2000" b="1" dirty="0" smtClean="0">
                  <a:solidFill>
                    <a:srgbClr val="80C342"/>
                  </a:solidFill>
                </a:rPr>
                <a:t>PREVIC</a:t>
              </a:r>
              <a:endParaRPr lang="pt-BR" sz="2000" b="1" dirty="0">
                <a:solidFill>
                  <a:srgbClr val="80C342"/>
                </a:solidFill>
              </a:endParaRPr>
            </a:p>
          </p:txBody>
        </p:sp>
        <p:sp>
          <p:nvSpPr>
            <p:cNvPr id="113" name="Retângulo 112"/>
            <p:cNvSpPr/>
            <p:nvPr/>
          </p:nvSpPr>
          <p:spPr>
            <a:xfrm>
              <a:off x="4787039" y="4074284"/>
              <a:ext cx="1178042" cy="634020"/>
            </a:xfrm>
            <a:prstGeom prst="rect">
              <a:avLst/>
            </a:prstGeom>
          </p:spPr>
          <p:txBody>
            <a:bodyPr wrap="square">
              <a:spAutoFit/>
            </a:bodyPr>
            <a:lstStyle/>
            <a:p>
              <a:pPr algn="ctr">
                <a:lnSpc>
                  <a:spcPct val="80000"/>
                </a:lnSpc>
              </a:pPr>
              <a:r>
                <a:rPr lang="pt-BR" sz="1100" i="1" dirty="0" err="1">
                  <a:solidFill>
                    <a:srgbClr val="4C4D4F"/>
                  </a:solidFill>
                </a:rPr>
                <a:t>National</a:t>
              </a:r>
              <a:r>
                <a:rPr lang="pt-BR" sz="1100" i="1" dirty="0">
                  <a:solidFill>
                    <a:srgbClr val="4C4D4F"/>
                  </a:solidFill>
                </a:rPr>
                <a:t> </a:t>
              </a:r>
              <a:r>
                <a:rPr lang="pt-BR" sz="1100" i="1" dirty="0" err="1">
                  <a:solidFill>
                    <a:srgbClr val="4C4D4F"/>
                  </a:solidFill>
                </a:rPr>
                <a:t>Superintendence</a:t>
              </a:r>
              <a:r>
                <a:rPr lang="pt-BR" sz="1100" i="1" dirty="0">
                  <a:solidFill>
                    <a:srgbClr val="4C4D4F"/>
                  </a:solidFill>
                </a:rPr>
                <a:t> </a:t>
              </a:r>
            </a:p>
            <a:p>
              <a:pPr algn="ctr">
                <a:lnSpc>
                  <a:spcPct val="80000"/>
                </a:lnSpc>
              </a:pPr>
              <a:r>
                <a:rPr lang="pt-BR" sz="1100" i="1" dirty="0">
                  <a:solidFill>
                    <a:srgbClr val="4C4D4F"/>
                  </a:solidFill>
                </a:rPr>
                <a:t>for </a:t>
              </a:r>
              <a:r>
                <a:rPr lang="pt-BR" sz="1100" i="1" dirty="0" err="1">
                  <a:solidFill>
                    <a:srgbClr val="4C4D4F"/>
                  </a:solidFill>
                </a:rPr>
                <a:t>Pension</a:t>
              </a:r>
              <a:r>
                <a:rPr lang="pt-BR" sz="1100" i="1" dirty="0">
                  <a:solidFill>
                    <a:srgbClr val="4C4D4F"/>
                  </a:solidFill>
                </a:rPr>
                <a:t> </a:t>
              </a:r>
              <a:r>
                <a:rPr lang="pt-BR" sz="1100" i="1" dirty="0" err="1">
                  <a:solidFill>
                    <a:srgbClr val="4C4D4F"/>
                  </a:solidFill>
                </a:rPr>
                <a:t>Funds</a:t>
              </a:r>
              <a:r>
                <a:rPr lang="pt-BR" sz="1100" i="1" dirty="0">
                  <a:solidFill>
                    <a:srgbClr val="4C4D4F"/>
                  </a:solidFill>
                </a:rPr>
                <a:t> </a:t>
              </a:r>
              <a:endParaRPr lang="pt-BR" sz="1100" dirty="0">
                <a:solidFill>
                  <a:srgbClr val="4C4D4F"/>
                </a:solidFill>
              </a:endParaRPr>
            </a:p>
          </p:txBody>
        </p:sp>
      </p:grpSp>
      <p:grpSp>
        <p:nvGrpSpPr>
          <p:cNvPr id="8" name="Grupo 7"/>
          <p:cNvGrpSpPr/>
          <p:nvPr/>
        </p:nvGrpSpPr>
        <p:grpSpPr>
          <a:xfrm>
            <a:off x="5086723" y="3535379"/>
            <a:ext cx="1294072" cy="1239999"/>
            <a:chOff x="2820616" y="3551129"/>
            <a:chExt cx="1294072" cy="1239999"/>
          </a:xfrm>
        </p:grpSpPr>
        <p:sp>
          <p:nvSpPr>
            <p:cNvPr id="114" name="Elipse 113"/>
            <p:cNvSpPr/>
            <p:nvPr/>
          </p:nvSpPr>
          <p:spPr>
            <a:xfrm>
              <a:off x="2829519" y="3551129"/>
              <a:ext cx="1239999" cy="1239999"/>
            </a:xfrm>
            <a:prstGeom prst="ellipse">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Retângulo 114"/>
            <p:cNvSpPr/>
            <p:nvPr/>
          </p:nvSpPr>
          <p:spPr>
            <a:xfrm>
              <a:off x="2820616" y="3912292"/>
              <a:ext cx="1294072" cy="584775"/>
            </a:xfrm>
            <a:prstGeom prst="rect">
              <a:avLst/>
            </a:prstGeom>
          </p:spPr>
          <p:txBody>
            <a:bodyPr wrap="none">
              <a:spAutoFit/>
            </a:bodyPr>
            <a:lstStyle/>
            <a:p>
              <a:pPr algn="ctr">
                <a:lnSpc>
                  <a:spcPct val="80000"/>
                </a:lnSpc>
              </a:pPr>
              <a:r>
                <a:rPr lang="pt-BR" sz="2000" b="1" dirty="0" smtClean="0">
                  <a:solidFill>
                    <a:srgbClr val="0095D9"/>
                  </a:solidFill>
                </a:rPr>
                <a:t>NATIONAL</a:t>
              </a:r>
              <a:endParaRPr lang="pt-BR" sz="2000" b="1" dirty="0">
                <a:solidFill>
                  <a:srgbClr val="0095D9"/>
                </a:solidFill>
              </a:endParaRPr>
            </a:p>
            <a:p>
              <a:pPr algn="ctr">
                <a:lnSpc>
                  <a:spcPct val="80000"/>
                </a:lnSpc>
              </a:pPr>
              <a:r>
                <a:rPr lang="pt-BR" sz="2000" b="1" dirty="0">
                  <a:solidFill>
                    <a:srgbClr val="0095D9"/>
                  </a:solidFill>
                </a:rPr>
                <a:t>TREASURY</a:t>
              </a:r>
            </a:p>
          </p:txBody>
        </p:sp>
      </p:grpSp>
      <p:grpSp>
        <p:nvGrpSpPr>
          <p:cNvPr id="11" name="Grupo 10"/>
          <p:cNvGrpSpPr/>
          <p:nvPr/>
        </p:nvGrpSpPr>
        <p:grpSpPr>
          <a:xfrm>
            <a:off x="4567178" y="1672780"/>
            <a:ext cx="1239999" cy="1239999"/>
            <a:chOff x="2301071" y="1688530"/>
            <a:chExt cx="1239999" cy="1239999"/>
          </a:xfrm>
        </p:grpSpPr>
        <p:sp>
          <p:nvSpPr>
            <p:cNvPr id="117" name="Elipse 116"/>
            <p:cNvSpPr/>
            <p:nvPr/>
          </p:nvSpPr>
          <p:spPr>
            <a:xfrm>
              <a:off x="2301071" y="1688530"/>
              <a:ext cx="1239999" cy="1239999"/>
            </a:xfrm>
            <a:prstGeom prst="ellipse">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Retângulo 117"/>
            <p:cNvSpPr/>
            <p:nvPr/>
          </p:nvSpPr>
          <p:spPr>
            <a:xfrm>
              <a:off x="2492908" y="1898927"/>
              <a:ext cx="856324" cy="344710"/>
            </a:xfrm>
            <a:prstGeom prst="rect">
              <a:avLst/>
            </a:prstGeom>
          </p:spPr>
          <p:txBody>
            <a:bodyPr wrap="none">
              <a:spAutoFit/>
            </a:bodyPr>
            <a:lstStyle/>
            <a:p>
              <a:pPr algn="ctr">
                <a:lnSpc>
                  <a:spcPct val="80000"/>
                </a:lnSpc>
              </a:pPr>
              <a:r>
                <a:rPr lang="pt-BR" sz="2000" b="1" dirty="0">
                  <a:solidFill>
                    <a:srgbClr val="FCAF17"/>
                  </a:solidFill>
                </a:rPr>
                <a:t>SUSEP</a:t>
              </a:r>
            </a:p>
          </p:txBody>
        </p:sp>
        <p:sp>
          <p:nvSpPr>
            <p:cNvPr id="119" name="Retângulo 118"/>
            <p:cNvSpPr/>
            <p:nvPr/>
          </p:nvSpPr>
          <p:spPr>
            <a:xfrm>
              <a:off x="2328159" y="2185053"/>
              <a:ext cx="1185822" cy="634020"/>
            </a:xfrm>
            <a:prstGeom prst="rect">
              <a:avLst/>
            </a:prstGeom>
          </p:spPr>
          <p:txBody>
            <a:bodyPr wrap="square">
              <a:spAutoFit/>
            </a:bodyPr>
            <a:lstStyle/>
            <a:p>
              <a:pPr algn="ctr">
                <a:lnSpc>
                  <a:spcPct val="80000"/>
                </a:lnSpc>
              </a:pPr>
              <a:r>
                <a:rPr lang="en-US" sz="1100" i="1" dirty="0">
                  <a:solidFill>
                    <a:srgbClr val="4C4D4F"/>
                  </a:solidFill>
                </a:rPr>
                <a:t>National Superintendence</a:t>
              </a:r>
            </a:p>
            <a:p>
              <a:pPr algn="ctr">
                <a:lnSpc>
                  <a:spcPct val="80000"/>
                </a:lnSpc>
              </a:pPr>
              <a:r>
                <a:rPr lang="en-US" sz="1100" i="1" dirty="0">
                  <a:solidFill>
                    <a:srgbClr val="4C4D4F"/>
                  </a:solidFill>
                </a:rPr>
                <a:t> for Private Insurance</a:t>
              </a:r>
            </a:p>
          </p:txBody>
        </p:sp>
      </p:grpSp>
      <p:pic>
        <p:nvPicPr>
          <p:cNvPr id="2" name="Imagem 1"/>
          <p:cNvPicPr>
            <a:picLocks noChangeAspect="1"/>
          </p:cNvPicPr>
          <p:nvPr/>
        </p:nvPicPr>
        <p:blipFill rotWithShape="1">
          <a:blip r:embed="rId8">
            <a:extLst>
              <a:ext uri="{28A0092B-C50C-407E-A947-70E740481C1C}">
                <a14:useLocalDpi xmlns:a14="http://schemas.microsoft.com/office/drawing/2010/main" val="0"/>
              </a:ext>
            </a:extLst>
          </a:blip>
          <a:srcRect t="30556" r="40622"/>
          <a:stretch/>
        </p:blipFill>
        <p:spPr>
          <a:xfrm>
            <a:off x="1355" y="1571624"/>
            <a:ext cx="5427896" cy="3571875"/>
          </a:xfrm>
          <a:prstGeom prst="rect">
            <a:avLst/>
          </a:prstGeom>
        </p:spPr>
      </p:pic>
      <p:pic>
        <p:nvPicPr>
          <p:cNvPr id="107" name="Imagem 106"/>
          <p:cNvPicPr>
            <a:picLocks noChangeAspect="1"/>
          </p:cNvPicPr>
          <p:nvPr/>
        </p:nvPicPr>
        <p:blipFill rotWithShape="1">
          <a:blip r:embed="rId6" cstate="print">
            <a:extLst>
              <a:ext uri="{28A0092B-C50C-407E-A947-70E740481C1C}">
                <a14:useLocalDpi xmlns:a14="http://schemas.microsoft.com/office/drawing/2010/main" val="0"/>
              </a:ext>
            </a:extLst>
          </a:blip>
          <a:srcRect l="73549" b="67963"/>
          <a:stretch/>
        </p:blipFill>
        <p:spPr>
          <a:xfrm rot="10197031">
            <a:off x="-59990" y="4140104"/>
            <a:ext cx="1491730" cy="1016590"/>
          </a:xfrm>
          <a:prstGeom prst="rect">
            <a:avLst/>
          </a:prstGeom>
        </p:spPr>
      </p:pic>
      <p:pic>
        <p:nvPicPr>
          <p:cNvPr id="120" name="Imagem 119"/>
          <p:cNvPicPr>
            <a:picLocks noChangeAspect="1"/>
          </p:cNvPicPr>
          <p:nvPr/>
        </p:nvPicPr>
        <p:blipFill rotWithShape="1">
          <a:blip r:embed="rId9" cstate="print">
            <a:extLst>
              <a:ext uri="{28A0092B-C50C-407E-A947-70E740481C1C}">
                <a14:useLocalDpi xmlns:a14="http://schemas.microsoft.com/office/drawing/2010/main" val="0"/>
              </a:ext>
            </a:extLst>
          </a:blip>
          <a:srcRect l="64865" b="26420"/>
          <a:stretch/>
        </p:blipFill>
        <p:spPr>
          <a:xfrm rot="10800000">
            <a:off x="-17379" y="867850"/>
            <a:ext cx="1936629" cy="2282051"/>
          </a:xfrm>
          <a:prstGeom prst="rect">
            <a:avLst/>
          </a:prstGeom>
        </p:spPr>
      </p:pic>
    </p:spTree>
    <p:extLst>
      <p:ext uri="{BB962C8B-B14F-4D97-AF65-F5344CB8AC3E}">
        <p14:creationId xmlns:p14="http://schemas.microsoft.com/office/powerpoint/2010/main" val="3262926736"/>
      </p:ext>
    </p:extLst>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decel="10000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1+#ppt_w/2"/>
                                              </p:val>
                                            </p:tav>
                                            <p:tav tm="100000">
                                              <p:val>
                                                <p:strVal val="#ppt_x"/>
                                              </p:val>
                                            </p:tav>
                                          </p:tavLst>
                                        </p:anim>
                                        <p:anim calcmode="lin" valueType="num">
                                          <p:cBhvr additive="base">
                                            <p:cTn id="13" dur="500" fill="hold"/>
                                            <p:tgtEl>
                                              <p:spTgt spid="10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up)">
                                          <p:cBhvr>
                                            <p:cTn id="23" dur="500"/>
                                            <p:tgtEl>
                                              <p:spTgt spid="105"/>
                                            </p:tgtEl>
                                          </p:cBhvr>
                                        </p:animEffect>
                                      </p:childTnLst>
                                    </p:cTn>
                                  </p:par>
                                  <p:par>
                                    <p:cTn id="24" presetID="2" presetClass="entr" presetSubtype="3" decel="10000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500" fill="hold"/>
                                            <p:tgtEl>
                                              <p:spTgt spid="106"/>
                                            </p:tgtEl>
                                            <p:attrNameLst>
                                              <p:attrName>ppt_x</p:attrName>
                                            </p:attrNameLst>
                                          </p:cBhvr>
                                          <p:tavLst>
                                            <p:tav tm="0">
                                              <p:val>
                                                <p:strVal val="1+#ppt_w/2"/>
                                              </p:val>
                                            </p:tav>
                                            <p:tav tm="100000">
                                              <p:val>
                                                <p:strVal val="#ppt_x"/>
                                              </p:val>
                                            </p:tav>
                                          </p:tavLst>
                                        </p:anim>
                                        <p:anim calcmode="lin" valueType="num">
                                          <p:cBhvr additive="base">
                                            <p:cTn id="27" dur="500" fill="hold"/>
                                            <p:tgtEl>
                                              <p:spTgt spid="106"/>
                                            </p:tgtEl>
                                            <p:attrNameLst>
                                              <p:attrName>ppt_y</p:attrName>
                                            </p:attrNameLst>
                                          </p:cBhvr>
                                          <p:tavLst>
                                            <p:tav tm="0">
                                              <p:val>
                                                <p:strVal val="0-#ppt_h/2"/>
                                              </p:val>
                                            </p:tav>
                                            <p:tav tm="100000">
                                              <p:val>
                                                <p:strVal val="#ppt_y"/>
                                              </p:val>
                                            </p:tav>
                                          </p:tavLst>
                                        </p:anim>
                                      </p:childTnLst>
                                    </p:cTn>
                                  </p:par>
                                  <p:par>
                                    <p:cTn id="28" presetID="2" presetClass="entr" presetSubtype="8" decel="10000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par>
                                    <p:cTn id="32" presetID="2" presetClass="entr" presetSubtype="12" decel="100000" fill="hold" nodeType="withEffect">
                                      <p:stCondLst>
                                        <p:cond delay="0"/>
                                      </p:stCondLst>
                                      <p:childTnLst>
                                        <p:set>
                                          <p:cBhvr>
                                            <p:cTn id="33" dur="1" fill="hold">
                                              <p:stCondLst>
                                                <p:cond delay="0"/>
                                              </p:stCondLst>
                                            </p:cTn>
                                            <p:tgtEl>
                                              <p:spTgt spid="120"/>
                                            </p:tgtEl>
                                            <p:attrNameLst>
                                              <p:attrName>style.visibility</p:attrName>
                                            </p:attrNameLst>
                                          </p:cBhvr>
                                          <p:to>
                                            <p:strVal val="visible"/>
                                          </p:to>
                                        </p:set>
                                        <p:anim calcmode="lin" valueType="num">
                                          <p:cBhvr additive="base">
                                            <p:cTn id="34" dur="500" fill="hold"/>
                                            <p:tgtEl>
                                              <p:spTgt spid="120"/>
                                            </p:tgtEl>
                                            <p:attrNameLst>
                                              <p:attrName>ppt_x</p:attrName>
                                            </p:attrNameLst>
                                          </p:cBhvr>
                                          <p:tavLst>
                                            <p:tav tm="0">
                                              <p:val>
                                                <p:strVal val="0-#ppt_w/2"/>
                                              </p:val>
                                            </p:tav>
                                            <p:tav tm="100000">
                                              <p:val>
                                                <p:strVal val="#ppt_x"/>
                                              </p:val>
                                            </p:tav>
                                          </p:tavLst>
                                        </p:anim>
                                        <p:anim calcmode="lin" valueType="num">
                                          <p:cBhvr additive="base">
                                            <p:cTn id="35" dur="500" fill="hold"/>
                                            <p:tgtEl>
                                              <p:spTgt spid="120"/>
                                            </p:tgtEl>
                                            <p:attrNameLst>
                                              <p:attrName>ppt_y</p:attrName>
                                            </p:attrNameLst>
                                          </p:cBhvr>
                                          <p:tavLst>
                                            <p:tav tm="0">
                                              <p:val>
                                                <p:strVal val="1+#ppt_h/2"/>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up)">
                                          <p:cBhvr>
                                            <p:cTn id="38" dur="500"/>
                                            <p:tgtEl>
                                              <p:spTgt spid="107"/>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8" presetClass="emph" presetSubtype="0" fill="hold" nodeType="withEffect">
                                      <p:stCondLst>
                                        <p:cond delay="0"/>
                                      </p:stCondLst>
                                      <p:childTnLst>
                                        <p:animRot by="21600000">
                                          <p:cBhvr>
                                            <p:cTn id="46" dur="500" fill="hold"/>
                                            <p:tgtEl>
                                              <p:spTgt spid="3"/>
                                            </p:tgtEl>
                                            <p:attrNameLst>
                                              <p:attrName>r</p:attrName>
                                            </p:attrNameLst>
                                          </p:cBhvr>
                                        </p:animRot>
                                      </p:childTnLst>
                                    </p:cTn>
                                  </p:par>
                                </p:childTnLst>
                              </p:cTn>
                            </p:par>
                            <p:par>
                              <p:cTn id="47" fill="hold">
                                <p:stCondLst>
                                  <p:cond delay="3000"/>
                                </p:stCondLst>
                                <p:childTnLst>
                                  <p:par>
                                    <p:cTn id="48" presetID="2" presetClass="entr" presetSubtype="8" fill="hold" nodeType="afterEffect" p14:presetBounceEnd="20000">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14:bounceEnd="20000">
                                          <p:cBhvr additive="base">
                                            <p:cTn id="50" dur="500" fill="hold"/>
                                            <p:tgtEl>
                                              <p:spTgt spid="5"/>
                                            </p:tgtEl>
                                            <p:attrNameLst>
                                              <p:attrName>ppt_x</p:attrName>
                                            </p:attrNameLst>
                                          </p:cBhvr>
                                          <p:tavLst>
                                            <p:tav tm="0">
                                              <p:val>
                                                <p:strVal val="0-#ppt_w/2"/>
                                              </p:val>
                                            </p:tav>
                                            <p:tav tm="100000">
                                              <p:val>
                                                <p:strVal val="#ppt_x"/>
                                              </p:val>
                                            </p:tav>
                                          </p:tavLst>
                                        </p:anim>
                                        <p:anim calcmode="lin" valueType="num" p14:bounceEnd="20000">
                                          <p:cBhvr additive="base">
                                            <p:cTn id="51" dur="500" fill="hold"/>
                                            <p:tgtEl>
                                              <p:spTgt spid="5"/>
                                            </p:tgtEl>
                                            <p:attrNameLst>
                                              <p:attrName>ppt_y</p:attrName>
                                            </p:attrNameLst>
                                          </p:cBhvr>
                                          <p:tavLst>
                                            <p:tav tm="0">
                                              <p:val>
                                                <p:strVal val="#ppt_y"/>
                                              </p:val>
                                            </p:tav>
                                            <p:tav tm="100000">
                                              <p:val>
                                                <p:strVal val="#ppt_y"/>
                                              </p:val>
                                            </p:tav>
                                          </p:tavLst>
                                        </p:anim>
                                      </p:childTnLst>
                                    </p:cTn>
                                  </p:par>
                                  <p:par>
                                    <p:cTn id="52" presetID="2" presetClass="entr" presetSubtype="1" fill="hold" nodeType="withEffect" p14:presetBounceEnd="20000">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14:bounceEnd="20000">
                                          <p:cBhvr additive="base">
                                            <p:cTn id="54" dur="50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6"/>
                                            </p:tgtEl>
                                            <p:attrNameLst>
                                              <p:attrName>ppt_y</p:attrName>
                                            </p:attrNameLst>
                                          </p:cBhvr>
                                          <p:tavLst>
                                            <p:tav tm="0">
                                              <p:val>
                                                <p:strVal val="0-#ppt_h/2"/>
                                              </p:val>
                                            </p:tav>
                                            <p:tav tm="100000">
                                              <p:val>
                                                <p:strVal val="#ppt_y"/>
                                              </p:val>
                                            </p:tav>
                                          </p:tavLst>
                                        </p:anim>
                                      </p:childTnLst>
                                    </p:cTn>
                                  </p:par>
                                  <p:par>
                                    <p:cTn id="56" presetID="2" presetClass="entr" presetSubtype="2" fill="hold" nodeType="withEffect" p14:presetBounceEnd="20000">
                                      <p:stCondLst>
                                        <p:cond delay="500"/>
                                      </p:stCondLst>
                                      <p:childTnLst>
                                        <p:set>
                                          <p:cBhvr>
                                            <p:cTn id="57" dur="1" fill="hold">
                                              <p:stCondLst>
                                                <p:cond delay="0"/>
                                              </p:stCondLst>
                                            </p:cTn>
                                            <p:tgtEl>
                                              <p:spTgt spid="7"/>
                                            </p:tgtEl>
                                            <p:attrNameLst>
                                              <p:attrName>style.visibility</p:attrName>
                                            </p:attrNameLst>
                                          </p:cBhvr>
                                          <p:to>
                                            <p:strVal val="visible"/>
                                          </p:to>
                                        </p:set>
                                        <p:anim calcmode="lin" valueType="num" p14:bounceEnd="20000">
                                          <p:cBhvr additive="base">
                                            <p:cTn id="58"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59" dur="500" fill="hold"/>
                                            <p:tgtEl>
                                              <p:spTgt spid="7"/>
                                            </p:tgtEl>
                                            <p:attrNameLst>
                                              <p:attrName>ppt_y</p:attrName>
                                            </p:attrNameLst>
                                          </p:cBhvr>
                                          <p:tavLst>
                                            <p:tav tm="0">
                                              <p:val>
                                                <p:strVal val="#ppt_y"/>
                                              </p:val>
                                            </p:tav>
                                            <p:tav tm="100000">
                                              <p:val>
                                                <p:strVal val="#ppt_y"/>
                                              </p:val>
                                            </p:tav>
                                          </p:tavLst>
                                        </p:anim>
                                      </p:childTnLst>
                                    </p:cTn>
                                  </p:par>
                                  <p:par>
                                    <p:cTn id="60" presetID="2" presetClass="entr" presetSubtype="4" fill="hold" nodeType="withEffect" p14:presetBounceEnd="20000">
                                      <p:stCondLst>
                                        <p:cond delay="750"/>
                                      </p:stCondLst>
                                      <p:childTnLst>
                                        <p:set>
                                          <p:cBhvr>
                                            <p:cTn id="61" dur="1" fill="hold">
                                              <p:stCondLst>
                                                <p:cond delay="0"/>
                                              </p:stCondLst>
                                            </p:cTn>
                                            <p:tgtEl>
                                              <p:spTgt spid="8"/>
                                            </p:tgtEl>
                                            <p:attrNameLst>
                                              <p:attrName>style.visibility</p:attrName>
                                            </p:attrNameLst>
                                          </p:cBhvr>
                                          <p:to>
                                            <p:strVal val="visible"/>
                                          </p:to>
                                        </p:set>
                                        <p:anim calcmode="lin" valueType="num" p14:bounceEnd="20000">
                                          <p:cBhvr additive="base">
                                            <p:cTn id="62"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63" dur="500" fill="hold"/>
                                            <p:tgtEl>
                                              <p:spTgt spid="8"/>
                                            </p:tgtEl>
                                            <p:attrNameLst>
                                              <p:attrName>ppt_y</p:attrName>
                                            </p:attrNameLst>
                                          </p:cBhvr>
                                          <p:tavLst>
                                            <p:tav tm="0">
                                              <p:val>
                                                <p:strVal val="1+#ppt_h/2"/>
                                              </p:val>
                                            </p:tav>
                                            <p:tav tm="100000">
                                              <p:val>
                                                <p:strVal val="#ppt_y"/>
                                              </p:val>
                                            </p:tav>
                                          </p:tavLst>
                                        </p:anim>
                                      </p:childTnLst>
                                    </p:cTn>
                                  </p:par>
                                  <p:par>
                                    <p:cTn id="64" presetID="2" presetClass="entr" presetSubtype="12" fill="hold" nodeType="withEffect" p14:presetBounceEnd="20000">
                                      <p:stCondLst>
                                        <p:cond delay="1000"/>
                                      </p:stCondLst>
                                      <p:childTnLst>
                                        <p:set>
                                          <p:cBhvr>
                                            <p:cTn id="65" dur="1" fill="hold">
                                              <p:stCondLst>
                                                <p:cond delay="0"/>
                                              </p:stCondLst>
                                            </p:cTn>
                                            <p:tgtEl>
                                              <p:spTgt spid="11"/>
                                            </p:tgtEl>
                                            <p:attrNameLst>
                                              <p:attrName>style.visibility</p:attrName>
                                            </p:attrNameLst>
                                          </p:cBhvr>
                                          <p:to>
                                            <p:strVal val="visible"/>
                                          </p:to>
                                        </p:set>
                                        <p:anim calcmode="lin" valueType="num" p14:bounceEnd="20000">
                                          <p:cBhvr additive="base">
                                            <p:cTn id="66" dur="500" fill="hold"/>
                                            <p:tgtEl>
                                              <p:spTgt spid="11"/>
                                            </p:tgtEl>
                                            <p:attrNameLst>
                                              <p:attrName>ppt_x</p:attrName>
                                            </p:attrNameLst>
                                          </p:cBhvr>
                                          <p:tavLst>
                                            <p:tav tm="0">
                                              <p:val>
                                                <p:strVal val="0-#ppt_w/2"/>
                                              </p:val>
                                            </p:tav>
                                            <p:tav tm="100000">
                                              <p:val>
                                                <p:strVal val="#ppt_x"/>
                                              </p:val>
                                            </p:tav>
                                          </p:tavLst>
                                        </p:anim>
                                        <p:anim calcmode="lin" valueType="num" p14:bounceEnd="20000">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1" decel="10000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decel="10000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1+#ppt_w/2"/>
                                              </p:val>
                                            </p:tav>
                                            <p:tav tm="100000">
                                              <p:val>
                                                <p:strVal val="#ppt_x"/>
                                              </p:val>
                                            </p:tav>
                                          </p:tavLst>
                                        </p:anim>
                                        <p:anim calcmode="lin" valueType="num">
                                          <p:cBhvr additive="base">
                                            <p:cTn id="13" dur="500" fill="hold"/>
                                            <p:tgtEl>
                                              <p:spTgt spid="10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wipe(up)">
                                          <p:cBhvr>
                                            <p:cTn id="23" dur="500"/>
                                            <p:tgtEl>
                                              <p:spTgt spid="105"/>
                                            </p:tgtEl>
                                          </p:cBhvr>
                                        </p:animEffect>
                                      </p:childTnLst>
                                    </p:cTn>
                                  </p:par>
                                  <p:par>
                                    <p:cTn id="24" presetID="2" presetClass="entr" presetSubtype="3" decel="10000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500" fill="hold"/>
                                            <p:tgtEl>
                                              <p:spTgt spid="106"/>
                                            </p:tgtEl>
                                            <p:attrNameLst>
                                              <p:attrName>ppt_x</p:attrName>
                                            </p:attrNameLst>
                                          </p:cBhvr>
                                          <p:tavLst>
                                            <p:tav tm="0">
                                              <p:val>
                                                <p:strVal val="1+#ppt_w/2"/>
                                              </p:val>
                                            </p:tav>
                                            <p:tav tm="100000">
                                              <p:val>
                                                <p:strVal val="#ppt_x"/>
                                              </p:val>
                                            </p:tav>
                                          </p:tavLst>
                                        </p:anim>
                                        <p:anim calcmode="lin" valueType="num">
                                          <p:cBhvr additive="base">
                                            <p:cTn id="27" dur="500" fill="hold"/>
                                            <p:tgtEl>
                                              <p:spTgt spid="106"/>
                                            </p:tgtEl>
                                            <p:attrNameLst>
                                              <p:attrName>ppt_y</p:attrName>
                                            </p:attrNameLst>
                                          </p:cBhvr>
                                          <p:tavLst>
                                            <p:tav tm="0">
                                              <p:val>
                                                <p:strVal val="0-#ppt_h/2"/>
                                              </p:val>
                                            </p:tav>
                                            <p:tav tm="100000">
                                              <p:val>
                                                <p:strVal val="#ppt_y"/>
                                              </p:val>
                                            </p:tav>
                                          </p:tavLst>
                                        </p:anim>
                                      </p:childTnLst>
                                    </p:cTn>
                                  </p:par>
                                  <p:par>
                                    <p:cTn id="28" presetID="2" presetClass="entr" presetSubtype="8" decel="10000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par>
                                    <p:cTn id="32" presetID="2" presetClass="entr" presetSubtype="12" decel="100000" fill="hold" nodeType="withEffect">
                                      <p:stCondLst>
                                        <p:cond delay="0"/>
                                      </p:stCondLst>
                                      <p:childTnLst>
                                        <p:set>
                                          <p:cBhvr>
                                            <p:cTn id="33" dur="1" fill="hold">
                                              <p:stCondLst>
                                                <p:cond delay="0"/>
                                              </p:stCondLst>
                                            </p:cTn>
                                            <p:tgtEl>
                                              <p:spTgt spid="120"/>
                                            </p:tgtEl>
                                            <p:attrNameLst>
                                              <p:attrName>style.visibility</p:attrName>
                                            </p:attrNameLst>
                                          </p:cBhvr>
                                          <p:to>
                                            <p:strVal val="visible"/>
                                          </p:to>
                                        </p:set>
                                        <p:anim calcmode="lin" valueType="num">
                                          <p:cBhvr additive="base">
                                            <p:cTn id="34" dur="500" fill="hold"/>
                                            <p:tgtEl>
                                              <p:spTgt spid="120"/>
                                            </p:tgtEl>
                                            <p:attrNameLst>
                                              <p:attrName>ppt_x</p:attrName>
                                            </p:attrNameLst>
                                          </p:cBhvr>
                                          <p:tavLst>
                                            <p:tav tm="0">
                                              <p:val>
                                                <p:strVal val="0-#ppt_w/2"/>
                                              </p:val>
                                            </p:tav>
                                            <p:tav tm="100000">
                                              <p:val>
                                                <p:strVal val="#ppt_x"/>
                                              </p:val>
                                            </p:tav>
                                          </p:tavLst>
                                        </p:anim>
                                        <p:anim calcmode="lin" valueType="num">
                                          <p:cBhvr additive="base">
                                            <p:cTn id="35" dur="500" fill="hold"/>
                                            <p:tgtEl>
                                              <p:spTgt spid="120"/>
                                            </p:tgtEl>
                                            <p:attrNameLst>
                                              <p:attrName>ppt_y</p:attrName>
                                            </p:attrNameLst>
                                          </p:cBhvr>
                                          <p:tavLst>
                                            <p:tav tm="0">
                                              <p:val>
                                                <p:strVal val="1+#ppt_h/2"/>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up)">
                                          <p:cBhvr>
                                            <p:cTn id="38" dur="500"/>
                                            <p:tgtEl>
                                              <p:spTgt spid="107"/>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8" presetClass="emph" presetSubtype="0" fill="hold" nodeType="withEffect">
                                      <p:stCondLst>
                                        <p:cond delay="0"/>
                                      </p:stCondLst>
                                      <p:childTnLst>
                                        <p:animRot by="21600000">
                                          <p:cBhvr>
                                            <p:cTn id="46" dur="500" fill="hold"/>
                                            <p:tgtEl>
                                              <p:spTgt spid="3"/>
                                            </p:tgtEl>
                                            <p:attrNameLst>
                                              <p:attrName>r</p:attrName>
                                            </p:attrNameLst>
                                          </p:cBhvr>
                                        </p:animRot>
                                      </p:childTnLst>
                                    </p:cTn>
                                  </p:par>
                                </p:childTnLst>
                              </p:cTn>
                            </p:par>
                            <p:par>
                              <p:cTn id="47" fill="hold">
                                <p:stCondLst>
                                  <p:cond delay="3000"/>
                                </p:stCondLst>
                                <p:childTnLst>
                                  <p:par>
                                    <p:cTn id="48" presetID="2" presetClass="entr" presetSubtype="8"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0-#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par>
                                    <p:cTn id="52" presetID="2" presetClass="entr" presetSubtype="1"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0-#ppt_h/2"/>
                                              </p:val>
                                            </p:tav>
                                            <p:tav tm="100000">
                                              <p:val>
                                                <p:strVal val="#ppt_y"/>
                                              </p:val>
                                            </p:tav>
                                          </p:tavLst>
                                        </p:anim>
                                      </p:childTnLst>
                                    </p:cTn>
                                  </p:par>
                                  <p:par>
                                    <p:cTn id="56" presetID="2" presetClass="entr" presetSubtype="2" fill="hold" nodeType="withEffect">
                                      <p:stCondLst>
                                        <p:cond delay="50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par>
                                    <p:cTn id="60" presetID="2" presetClass="entr" presetSubtype="4" fill="hold" nodeType="withEffect">
                                      <p:stCondLst>
                                        <p:cond delay="75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par>
                                    <p:cTn id="64" presetID="2" presetClass="entr" presetSubtype="12" fill="hold" nodeType="withEffect">
                                      <p:stCondLst>
                                        <p:cond delay="100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0-#ppt_w/2"/>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chemeClr val="tx1"/>
              </a:solidFill>
              <a:effectLst/>
              <a:latin typeface="Arial" panose="020B0604020202020204" pitchFamily="34" charset="0"/>
            </a:endParaRPr>
          </a:p>
        </p:txBody>
      </p:sp>
      <p:pic>
        <p:nvPicPr>
          <p:cNvPr id="33" name="Imagem 32"/>
          <p:cNvPicPr>
            <a:picLocks noChangeAspect="1"/>
          </p:cNvPicPr>
          <p:nvPr/>
        </p:nvPicPr>
        <p:blipFill rotWithShape="1">
          <a:blip r:embed="rId3">
            <a:extLst>
              <a:ext uri="{28A0092B-C50C-407E-A947-70E740481C1C}">
                <a14:useLocalDpi xmlns:a14="http://schemas.microsoft.com/office/drawing/2010/main" val="0"/>
              </a:ext>
            </a:extLst>
          </a:blip>
          <a:srcRect r="83978" b="77707"/>
          <a:stretch/>
        </p:blipFill>
        <p:spPr>
          <a:xfrm>
            <a:off x="1354" y="0"/>
            <a:ext cx="1464589" cy="1146629"/>
          </a:xfrm>
          <a:prstGeom prst="rect">
            <a:avLst/>
          </a:prstGeom>
        </p:spPr>
      </p:pic>
      <p:sp>
        <p:nvSpPr>
          <p:cNvPr id="34" name="Retângulo 33"/>
          <p:cNvSpPr/>
          <p:nvPr/>
        </p:nvSpPr>
        <p:spPr>
          <a:xfrm>
            <a:off x="551258" y="460316"/>
            <a:ext cx="7706917" cy="535531"/>
          </a:xfrm>
          <a:prstGeom prst="rect">
            <a:avLst/>
          </a:prstGeom>
        </p:spPr>
        <p:txBody>
          <a:bodyPr wrap="square">
            <a:spAutoFit/>
          </a:bodyPr>
          <a:lstStyle/>
          <a:p>
            <a:pPr>
              <a:lnSpc>
                <a:spcPct val="90000"/>
              </a:lnSpc>
              <a:spcBef>
                <a:spcPct val="0"/>
              </a:spcBef>
              <a:buNone/>
            </a:pPr>
            <a:r>
              <a:rPr lang="en-US" altLang="pt-BR" sz="1600" dirty="0">
                <a:solidFill>
                  <a:srgbClr val="4C4D4F"/>
                </a:solidFill>
              </a:rPr>
              <a:t>We participate in boards, committees, and work groups in the public and private</a:t>
            </a:r>
          </a:p>
          <a:p>
            <a:pPr>
              <a:lnSpc>
                <a:spcPct val="90000"/>
              </a:lnSpc>
              <a:spcBef>
                <a:spcPct val="0"/>
              </a:spcBef>
              <a:buNone/>
            </a:pPr>
            <a:r>
              <a:rPr lang="en-US" altLang="pt-BR" sz="1600" dirty="0">
                <a:solidFill>
                  <a:srgbClr val="4C4D4F"/>
                </a:solidFill>
              </a:rPr>
              <a:t>sectors aiming to develop the Brazilian market and economy</a:t>
            </a:r>
          </a:p>
        </p:txBody>
      </p:sp>
      <p:sp>
        <p:nvSpPr>
          <p:cNvPr id="35" name="Retângulo 2"/>
          <p:cNvSpPr>
            <a:spLocks noChangeArrowheads="1"/>
          </p:cNvSpPr>
          <p:nvPr/>
        </p:nvSpPr>
        <p:spPr bwMode="auto">
          <a:xfrm>
            <a:off x="529737" y="176058"/>
            <a:ext cx="8033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US" altLang="pt-BR" sz="2000" b="1" dirty="0" smtClean="0">
                <a:solidFill>
                  <a:srgbClr val="0095D9"/>
                </a:solidFill>
              </a:rPr>
              <a:t>We engage in bodies that are pivotal to the market</a:t>
            </a:r>
            <a:endParaRPr lang="en-US" altLang="pt-BR" sz="2000" b="1" dirty="0">
              <a:solidFill>
                <a:srgbClr val="0095D9"/>
              </a:solidFill>
            </a:endParaRPr>
          </a:p>
        </p:txBody>
      </p:sp>
      <p:grpSp>
        <p:nvGrpSpPr>
          <p:cNvPr id="83" name="Grupo 82"/>
          <p:cNvGrpSpPr/>
          <p:nvPr/>
        </p:nvGrpSpPr>
        <p:grpSpPr>
          <a:xfrm>
            <a:off x="2097951" y="2248550"/>
            <a:ext cx="1772282" cy="1772282"/>
            <a:chOff x="3606776" y="1658606"/>
            <a:chExt cx="1772282" cy="1772282"/>
          </a:xfrm>
        </p:grpSpPr>
        <p:grpSp>
          <p:nvGrpSpPr>
            <p:cNvPr id="84" name="Grupo 83"/>
            <p:cNvGrpSpPr/>
            <p:nvPr/>
          </p:nvGrpSpPr>
          <p:grpSpPr>
            <a:xfrm>
              <a:off x="3705938" y="1759694"/>
              <a:ext cx="1570106" cy="1570106"/>
              <a:chOff x="3417250" y="2130235"/>
              <a:chExt cx="2093475" cy="2093475"/>
            </a:xfrm>
          </p:grpSpPr>
          <p:pic>
            <p:nvPicPr>
              <p:cNvPr id="95" name="Picture 2" descr="C:\Users\Usuário\Documents\LUCAS TRABALHOS\ANBIMA\logo_ambim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685375"/>
                <a:ext cx="1656184" cy="828092"/>
              </a:xfrm>
              <a:prstGeom prst="rect">
                <a:avLst/>
              </a:prstGeom>
              <a:noFill/>
              <a:extLst>
                <a:ext uri="{909E8E84-426E-40DD-AFC4-6F175D3DCCD1}">
                  <a14:hiddenFill xmlns:a14="http://schemas.microsoft.com/office/drawing/2010/main">
                    <a:solidFill>
                      <a:srgbClr val="FFFFFF"/>
                    </a:solidFill>
                  </a14:hiddenFill>
                </a:ext>
              </a:extLst>
            </p:spPr>
          </p:pic>
          <p:sp>
            <p:nvSpPr>
              <p:cNvPr id="96" name="Elipse 95"/>
              <p:cNvSpPr/>
              <p:nvPr/>
            </p:nvSpPr>
            <p:spPr>
              <a:xfrm>
                <a:off x="3417250" y="2130235"/>
                <a:ext cx="2093475" cy="2093475"/>
              </a:xfrm>
              <a:prstGeom prst="ellipse">
                <a:avLst/>
              </a:prstGeom>
              <a:no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grpSp>
        <p:grpSp>
          <p:nvGrpSpPr>
            <p:cNvPr id="85" name="Grupo 84"/>
            <p:cNvGrpSpPr/>
            <p:nvPr/>
          </p:nvGrpSpPr>
          <p:grpSpPr>
            <a:xfrm>
              <a:off x="3606776" y="1658606"/>
              <a:ext cx="1772282" cy="1772282"/>
              <a:chOff x="3597251" y="1658606"/>
              <a:chExt cx="1772282" cy="1772282"/>
            </a:xfrm>
          </p:grpSpPr>
          <p:sp>
            <p:nvSpPr>
              <p:cNvPr id="93" name="Elipse 92"/>
              <p:cNvSpPr/>
              <p:nvPr/>
            </p:nvSpPr>
            <p:spPr>
              <a:xfrm>
                <a:off x="3597251" y="1658606"/>
                <a:ext cx="1772282" cy="1772282"/>
              </a:xfrm>
              <a:prstGeom prst="ellipse">
                <a:avLst/>
              </a:prstGeom>
              <a:noFill/>
              <a:ln w="952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sp>
            <p:nvSpPr>
              <p:cNvPr id="94" name="Elipse 93"/>
              <p:cNvSpPr/>
              <p:nvPr/>
            </p:nvSpPr>
            <p:spPr>
              <a:xfrm>
                <a:off x="3623075" y="1684430"/>
                <a:ext cx="1720634" cy="1720634"/>
              </a:xfrm>
              <a:prstGeom prst="ellipse">
                <a:avLst/>
              </a:prstGeom>
              <a:noFill/>
              <a:ln w="952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13"/>
              </a:p>
            </p:txBody>
          </p:sp>
        </p:grpSp>
      </p:grpSp>
      <p:pic>
        <p:nvPicPr>
          <p:cNvPr id="11" name="Imagem 10"/>
          <p:cNvPicPr>
            <a:picLocks noChangeAspect="1"/>
          </p:cNvPicPr>
          <p:nvPr/>
        </p:nvPicPr>
        <p:blipFill rotWithShape="1">
          <a:blip r:embed="rId5">
            <a:extLst>
              <a:ext uri="{28A0092B-C50C-407E-A947-70E740481C1C}">
                <a14:useLocalDpi xmlns:a14="http://schemas.microsoft.com/office/drawing/2010/main" val="0"/>
              </a:ext>
            </a:extLst>
          </a:blip>
          <a:srcRect l="12522" t="41144" r="61350" b="12678"/>
          <a:stretch/>
        </p:blipFill>
        <p:spPr>
          <a:xfrm>
            <a:off x="1769475" y="1953026"/>
            <a:ext cx="2388436" cy="2375168"/>
          </a:xfrm>
          <a:prstGeom prst="rect">
            <a:avLst/>
          </a:prstGeom>
        </p:spPr>
      </p:pic>
      <p:grpSp>
        <p:nvGrpSpPr>
          <p:cNvPr id="29" name="Grupo 28"/>
          <p:cNvGrpSpPr/>
          <p:nvPr/>
        </p:nvGrpSpPr>
        <p:grpSpPr>
          <a:xfrm>
            <a:off x="1679189" y="1893865"/>
            <a:ext cx="2553086" cy="2568363"/>
            <a:chOff x="2193420" y="1779565"/>
            <a:chExt cx="2553086" cy="2568363"/>
          </a:xfrm>
        </p:grpSpPr>
        <p:sp>
          <p:nvSpPr>
            <p:cNvPr id="12" name="Elipse 11"/>
            <p:cNvSpPr/>
            <p:nvPr/>
          </p:nvSpPr>
          <p:spPr>
            <a:xfrm>
              <a:off x="2216169" y="1779565"/>
              <a:ext cx="2498109" cy="2498109"/>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2842699" y="1870981"/>
              <a:ext cx="114686" cy="114684"/>
            </a:xfrm>
            <a:prstGeom prst="ellipse">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Elipse 78"/>
            <p:cNvSpPr/>
            <p:nvPr/>
          </p:nvSpPr>
          <p:spPr>
            <a:xfrm>
              <a:off x="4004233" y="1870981"/>
              <a:ext cx="114686" cy="114684"/>
            </a:xfrm>
            <a:prstGeom prst="ellipse">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Elipse 79"/>
            <p:cNvSpPr/>
            <p:nvPr/>
          </p:nvSpPr>
          <p:spPr>
            <a:xfrm>
              <a:off x="2423097" y="3733072"/>
              <a:ext cx="114686" cy="114684"/>
            </a:xfrm>
            <a:prstGeom prst="ellipse">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Elipse 80"/>
            <p:cNvSpPr/>
            <p:nvPr/>
          </p:nvSpPr>
          <p:spPr>
            <a:xfrm>
              <a:off x="4422098" y="3734702"/>
              <a:ext cx="114686" cy="114684"/>
            </a:xfrm>
            <a:prstGeom prst="ellipse">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Elipse 81"/>
            <p:cNvSpPr/>
            <p:nvPr/>
          </p:nvSpPr>
          <p:spPr>
            <a:xfrm>
              <a:off x="2193420" y="2708864"/>
              <a:ext cx="114686" cy="114684"/>
            </a:xfrm>
            <a:prstGeom prst="ellipse">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8" name="Elipse 87"/>
            <p:cNvSpPr/>
            <p:nvPr/>
          </p:nvSpPr>
          <p:spPr>
            <a:xfrm>
              <a:off x="4631820" y="2708864"/>
              <a:ext cx="114686" cy="114684"/>
            </a:xfrm>
            <a:prstGeom prst="ellipse">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9" name="Elipse 88"/>
            <p:cNvSpPr/>
            <p:nvPr/>
          </p:nvSpPr>
          <p:spPr>
            <a:xfrm>
              <a:off x="3407880" y="4233244"/>
              <a:ext cx="114686" cy="114684"/>
            </a:xfrm>
            <a:prstGeom prst="ellipse">
              <a:avLst/>
            </a:prstGeom>
            <a:solidFill>
              <a:srgbClr val="4C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18" name="Grupo 117"/>
          <p:cNvGrpSpPr/>
          <p:nvPr/>
        </p:nvGrpSpPr>
        <p:grpSpPr>
          <a:xfrm>
            <a:off x="690380" y="1412335"/>
            <a:ext cx="1695432" cy="614136"/>
            <a:chOff x="1204611" y="1374235"/>
            <a:chExt cx="1695432" cy="614136"/>
          </a:xfrm>
        </p:grpSpPr>
        <p:grpSp>
          <p:nvGrpSpPr>
            <p:cNvPr id="14" name="Grupo 13"/>
            <p:cNvGrpSpPr/>
            <p:nvPr/>
          </p:nvGrpSpPr>
          <p:grpSpPr>
            <a:xfrm>
              <a:off x="1204611" y="1374235"/>
              <a:ext cx="1505540" cy="516561"/>
              <a:chOff x="1627235" y="2293838"/>
              <a:chExt cx="1505540" cy="516561"/>
            </a:xfrm>
          </p:grpSpPr>
          <p:sp>
            <p:nvSpPr>
              <p:cNvPr id="13" name="CaixaDeTexto 5"/>
              <p:cNvSpPr txBox="1"/>
              <p:nvPr/>
            </p:nvSpPr>
            <p:spPr>
              <a:xfrm>
                <a:off x="1627235" y="2441067"/>
                <a:ext cx="1505540" cy="369332"/>
              </a:xfrm>
              <a:prstGeom prst="rect">
                <a:avLst/>
              </a:prstGeom>
              <a:noFill/>
            </p:spPr>
            <p:txBody>
              <a:bodyPr wrap="none" rtlCol="0">
                <a:spAutoFit/>
              </a:bodyPr>
              <a:lstStyle/>
              <a:p>
                <a:pPr algn="ctr">
                  <a:lnSpc>
                    <a:spcPct val="90000"/>
                  </a:lnSpc>
                </a:pPr>
                <a:r>
                  <a:rPr lang="pt-BR" sz="1000" dirty="0" err="1" smtClean="0">
                    <a:solidFill>
                      <a:srgbClr val="4C4D4F"/>
                    </a:solidFill>
                  </a:rPr>
                  <a:t>Council</a:t>
                </a:r>
                <a:r>
                  <a:rPr lang="pt-BR" sz="1000" dirty="0" smtClean="0">
                    <a:solidFill>
                      <a:srgbClr val="4C4D4F"/>
                    </a:solidFill>
                  </a:rPr>
                  <a:t> for </a:t>
                </a:r>
                <a:r>
                  <a:rPr lang="pt-BR" sz="1000" dirty="0" err="1" smtClean="0">
                    <a:solidFill>
                      <a:srgbClr val="4C4D4F"/>
                    </a:solidFill>
                  </a:rPr>
                  <a:t>Economic</a:t>
                </a:r>
                <a:r>
                  <a:rPr lang="pt-BR" sz="1000" dirty="0" smtClean="0">
                    <a:solidFill>
                      <a:srgbClr val="4C4D4F"/>
                    </a:solidFill>
                  </a:rPr>
                  <a:t> </a:t>
                </a:r>
                <a:r>
                  <a:rPr lang="pt-BR" sz="1000" dirty="0" err="1" smtClean="0">
                    <a:solidFill>
                      <a:srgbClr val="4C4D4F"/>
                    </a:solidFill>
                  </a:rPr>
                  <a:t>and</a:t>
                </a:r>
                <a:endParaRPr lang="pt-BR" sz="1000" dirty="0" smtClean="0">
                  <a:solidFill>
                    <a:srgbClr val="4C4D4F"/>
                  </a:solidFill>
                </a:endParaRPr>
              </a:p>
              <a:p>
                <a:pPr algn="ctr">
                  <a:lnSpc>
                    <a:spcPct val="90000"/>
                  </a:lnSpc>
                </a:pPr>
                <a:r>
                  <a:rPr lang="pt-BR" sz="1000" dirty="0" smtClean="0">
                    <a:solidFill>
                      <a:srgbClr val="4C4D4F"/>
                    </a:solidFill>
                  </a:rPr>
                  <a:t> Social </a:t>
                </a:r>
                <a:r>
                  <a:rPr lang="pt-BR" sz="1000" dirty="0" err="1" smtClean="0">
                    <a:solidFill>
                      <a:srgbClr val="4C4D4F"/>
                    </a:solidFill>
                  </a:rPr>
                  <a:t>Development</a:t>
                </a:r>
                <a:r>
                  <a:rPr lang="pt-BR" sz="1000" dirty="0" smtClean="0">
                    <a:solidFill>
                      <a:srgbClr val="4C4D4F"/>
                    </a:solidFill>
                  </a:rPr>
                  <a:t> </a:t>
                </a:r>
                <a:endParaRPr lang="pt-BR" sz="1000" dirty="0">
                  <a:solidFill>
                    <a:srgbClr val="4C4D4F"/>
                  </a:solidFill>
                </a:endParaRPr>
              </a:p>
            </p:txBody>
          </p:sp>
          <p:sp>
            <p:nvSpPr>
              <p:cNvPr id="46" name="CaixaDeTexto 45"/>
              <p:cNvSpPr txBox="1"/>
              <p:nvPr/>
            </p:nvSpPr>
            <p:spPr>
              <a:xfrm>
                <a:off x="2085726" y="2293838"/>
                <a:ext cx="588559" cy="262701"/>
              </a:xfrm>
              <a:prstGeom prst="rect">
                <a:avLst/>
              </a:prstGeom>
              <a:noFill/>
            </p:spPr>
            <p:txBody>
              <a:bodyPr wrap="none" rtlCol="0">
                <a:spAutoFit/>
              </a:bodyPr>
              <a:lstStyle/>
              <a:p>
                <a:pPr algn="ctr">
                  <a:lnSpc>
                    <a:spcPct val="80000"/>
                  </a:lnSpc>
                </a:pPr>
                <a:r>
                  <a:rPr lang="pt-BR" b="1" dirty="0">
                    <a:solidFill>
                      <a:srgbClr val="0095D9"/>
                    </a:solidFill>
                  </a:rPr>
                  <a:t>CDES </a:t>
                </a:r>
              </a:p>
            </p:txBody>
          </p:sp>
        </p:grpSp>
        <p:grpSp>
          <p:nvGrpSpPr>
            <p:cNvPr id="37" name="Grupo 36"/>
            <p:cNvGrpSpPr/>
            <p:nvPr/>
          </p:nvGrpSpPr>
          <p:grpSpPr>
            <a:xfrm>
              <a:off x="2162175" y="1484152"/>
              <a:ext cx="737868" cy="504219"/>
              <a:chOff x="2162175" y="1407952"/>
              <a:chExt cx="737868" cy="504219"/>
            </a:xfrm>
          </p:grpSpPr>
          <p:cxnSp>
            <p:nvCxnSpPr>
              <p:cNvPr id="20" name="Conector reto 19"/>
              <p:cNvCxnSpPr/>
              <p:nvPr/>
            </p:nvCxnSpPr>
            <p:spPr>
              <a:xfrm flipV="1">
                <a:off x="2900042" y="1407952"/>
                <a:ext cx="0" cy="504219"/>
              </a:xfrm>
              <a:prstGeom prst="line">
                <a:avLst/>
              </a:prstGeom>
              <a:ln>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flipH="1">
                <a:off x="2162175" y="1407952"/>
                <a:ext cx="737868" cy="0"/>
              </a:xfrm>
              <a:prstGeom prst="line">
                <a:avLst/>
              </a:prstGeom>
              <a:ln>
                <a:solidFill>
                  <a:srgbClr val="0095D9"/>
                </a:solidFill>
              </a:ln>
            </p:spPr>
            <p:style>
              <a:lnRef idx="1">
                <a:schemeClr val="accent1"/>
              </a:lnRef>
              <a:fillRef idx="0">
                <a:schemeClr val="accent1"/>
              </a:fillRef>
              <a:effectRef idx="0">
                <a:schemeClr val="accent1"/>
              </a:effectRef>
              <a:fontRef idx="minor">
                <a:schemeClr val="tx1"/>
              </a:fontRef>
            </p:style>
          </p:cxnSp>
        </p:grpSp>
      </p:grpSp>
      <p:grpSp>
        <p:nvGrpSpPr>
          <p:cNvPr id="119" name="Grupo 118"/>
          <p:cNvGrpSpPr/>
          <p:nvPr/>
        </p:nvGrpSpPr>
        <p:grpSpPr>
          <a:xfrm>
            <a:off x="3543027" y="1407887"/>
            <a:ext cx="1609880" cy="618584"/>
            <a:chOff x="4057258" y="1369787"/>
            <a:chExt cx="1609880" cy="618584"/>
          </a:xfrm>
        </p:grpSpPr>
        <p:grpSp>
          <p:nvGrpSpPr>
            <p:cNvPr id="54" name="Grupo 53"/>
            <p:cNvGrpSpPr/>
            <p:nvPr/>
          </p:nvGrpSpPr>
          <p:grpSpPr>
            <a:xfrm>
              <a:off x="4145568" y="1369787"/>
              <a:ext cx="1521570" cy="516561"/>
              <a:chOff x="1619220" y="2293838"/>
              <a:chExt cx="1521570" cy="516561"/>
            </a:xfrm>
          </p:grpSpPr>
          <p:sp>
            <p:nvSpPr>
              <p:cNvPr id="55" name="CaixaDeTexto 5"/>
              <p:cNvSpPr txBox="1"/>
              <p:nvPr/>
            </p:nvSpPr>
            <p:spPr>
              <a:xfrm>
                <a:off x="1619220" y="2441067"/>
                <a:ext cx="1521570" cy="369332"/>
              </a:xfrm>
              <a:prstGeom prst="rect">
                <a:avLst/>
              </a:prstGeom>
              <a:noFill/>
            </p:spPr>
            <p:txBody>
              <a:bodyPr wrap="none" rtlCol="0">
                <a:spAutoFit/>
              </a:bodyPr>
              <a:lstStyle/>
              <a:p>
                <a:pPr algn="ctr">
                  <a:lnSpc>
                    <a:spcPct val="90000"/>
                  </a:lnSpc>
                </a:pPr>
                <a:r>
                  <a:rPr lang="en-US" sz="1000" dirty="0">
                    <a:solidFill>
                      <a:srgbClr val="4C4D4F"/>
                    </a:solidFill>
                  </a:rPr>
                  <a:t>Center for Studies on the </a:t>
                </a:r>
              </a:p>
              <a:p>
                <a:pPr algn="ctr">
                  <a:lnSpc>
                    <a:spcPct val="90000"/>
                  </a:lnSpc>
                </a:pPr>
                <a:r>
                  <a:rPr lang="en-US" sz="1000" dirty="0">
                    <a:solidFill>
                      <a:srgbClr val="4C4D4F"/>
                    </a:solidFill>
                  </a:rPr>
                  <a:t>Capital Markets</a:t>
                </a:r>
              </a:p>
            </p:txBody>
          </p:sp>
          <p:sp>
            <p:nvSpPr>
              <p:cNvPr id="56" name="CaixaDeTexto 55"/>
              <p:cNvSpPr txBox="1"/>
              <p:nvPr/>
            </p:nvSpPr>
            <p:spPr>
              <a:xfrm>
                <a:off x="2018047" y="2293838"/>
                <a:ext cx="723917" cy="262701"/>
              </a:xfrm>
              <a:prstGeom prst="rect">
                <a:avLst/>
              </a:prstGeom>
              <a:noFill/>
            </p:spPr>
            <p:txBody>
              <a:bodyPr wrap="none" rtlCol="0">
                <a:spAutoFit/>
              </a:bodyPr>
              <a:lstStyle/>
              <a:p>
                <a:pPr algn="ctr">
                  <a:lnSpc>
                    <a:spcPct val="80000"/>
                  </a:lnSpc>
                </a:pPr>
                <a:r>
                  <a:rPr lang="pt-BR" b="1" dirty="0">
                    <a:solidFill>
                      <a:srgbClr val="80C342"/>
                    </a:solidFill>
                  </a:rPr>
                  <a:t>CEMEC </a:t>
                </a:r>
              </a:p>
            </p:txBody>
          </p:sp>
        </p:grpSp>
        <p:grpSp>
          <p:nvGrpSpPr>
            <p:cNvPr id="36" name="Grupo 35"/>
            <p:cNvGrpSpPr/>
            <p:nvPr/>
          </p:nvGrpSpPr>
          <p:grpSpPr>
            <a:xfrm>
              <a:off x="4057258" y="1484152"/>
              <a:ext cx="540000" cy="504219"/>
              <a:chOff x="4057258" y="1407952"/>
              <a:chExt cx="540000" cy="504219"/>
            </a:xfrm>
          </p:grpSpPr>
          <p:cxnSp>
            <p:nvCxnSpPr>
              <p:cNvPr id="90" name="Conector reto 89"/>
              <p:cNvCxnSpPr/>
              <p:nvPr/>
            </p:nvCxnSpPr>
            <p:spPr>
              <a:xfrm flipV="1">
                <a:off x="4061577" y="1407952"/>
                <a:ext cx="0" cy="504219"/>
              </a:xfrm>
              <a:prstGeom prst="line">
                <a:avLst/>
              </a:prstGeom>
              <a:ln>
                <a:solidFill>
                  <a:srgbClr val="80C342"/>
                </a:solidFill>
              </a:ln>
            </p:spPr>
            <p:style>
              <a:lnRef idx="1">
                <a:schemeClr val="accent1"/>
              </a:lnRef>
              <a:fillRef idx="0">
                <a:schemeClr val="accent1"/>
              </a:fillRef>
              <a:effectRef idx="0">
                <a:schemeClr val="accent1"/>
              </a:effectRef>
              <a:fontRef idx="minor">
                <a:schemeClr val="tx1"/>
              </a:fontRef>
            </p:style>
          </p:cxnSp>
          <p:cxnSp>
            <p:nvCxnSpPr>
              <p:cNvPr id="91" name="Conector reto 90"/>
              <p:cNvCxnSpPr/>
              <p:nvPr/>
            </p:nvCxnSpPr>
            <p:spPr>
              <a:xfrm flipH="1">
                <a:off x="4057258" y="1407952"/>
                <a:ext cx="540000" cy="0"/>
              </a:xfrm>
              <a:prstGeom prst="line">
                <a:avLst/>
              </a:prstGeom>
              <a:ln>
                <a:solidFill>
                  <a:srgbClr val="80C342"/>
                </a:solidFill>
              </a:ln>
            </p:spPr>
            <p:style>
              <a:lnRef idx="1">
                <a:schemeClr val="accent1"/>
              </a:lnRef>
              <a:fillRef idx="0">
                <a:schemeClr val="accent1"/>
              </a:fillRef>
              <a:effectRef idx="0">
                <a:schemeClr val="accent1"/>
              </a:effectRef>
              <a:fontRef idx="minor">
                <a:schemeClr val="tx1"/>
              </a:fontRef>
            </p:style>
          </p:cxnSp>
        </p:grpSp>
      </p:grpSp>
      <p:grpSp>
        <p:nvGrpSpPr>
          <p:cNvPr id="120" name="Grupo 119"/>
          <p:cNvGrpSpPr/>
          <p:nvPr/>
        </p:nvGrpSpPr>
        <p:grpSpPr>
          <a:xfrm>
            <a:off x="150383" y="2628659"/>
            <a:ext cx="1587951" cy="516561"/>
            <a:chOff x="664614" y="2590559"/>
            <a:chExt cx="1587951" cy="516561"/>
          </a:xfrm>
        </p:grpSpPr>
        <p:grpSp>
          <p:nvGrpSpPr>
            <p:cNvPr id="15" name="Grupo 14"/>
            <p:cNvGrpSpPr/>
            <p:nvPr/>
          </p:nvGrpSpPr>
          <p:grpSpPr>
            <a:xfrm>
              <a:off x="664614" y="2590559"/>
              <a:ext cx="1447832" cy="516561"/>
              <a:chOff x="1656089" y="2954838"/>
              <a:chExt cx="1447832" cy="516561"/>
            </a:xfrm>
          </p:grpSpPr>
          <p:sp>
            <p:nvSpPr>
              <p:cNvPr id="48" name="CaixaDeTexto 5"/>
              <p:cNvSpPr txBox="1"/>
              <p:nvPr/>
            </p:nvSpPr>
            <p:spPr>
              <a:xfrm>
                <a:off x="1656089" y="3102067"/>
                <a:ext cx="1447832" cy="369332"/>
              </a:xfrm>
              <a:prstGeom prst="rect">
                <a:avLst/>
              </a:prstGeom>
              <a:noFill/>
            </p:spPr>
            <p:txBody>
              <a:bodyPr wrap="none" rtlCol="0">
                <a:spAutoFit/>
              </a:bodyPr>
              <a:lstStyle/>
              <a:p>
                <a:pPr algn="ctr">
                  <a:lnSpc>
                    <a:spcPct val="90000"/>
                  </a:lnSpc>
                </a:pPr>
                <a:r>
                  <a:rPr lang="en-US" sz="1000" dirty="0">
                    <a:solidFill>
                      <a:srgbClr val="4C4D4F"/>
                    </a:solidFill>
                  </a:rPr>
                  <a:t>National Committee for </a:t>
                </a:r>
              </a:p>
              <a:p>
                <a:pPr algn="ctr">
                  <a:lnSpc>
                    <a:spcPct val="90000"/>
                  </a:lnSpc>
                </a:pPr>
                <a:r>
                  <a:rPr lang="en-US" sz="1000" dirty="0">
                    <a:solidFill>
                      <a:srgbClr val="4C4D4F"/>
                    </a:solidFill>
                  </a:rPr>
                  <a:t>Financial Education</a:t>
                </a:r>
              </a:p>
            </p:txBody>
          </p:sp>
          <p:sp>
            <p:nvSpPr>
              <p:cNvPr id="49" name="CaixaDeTexto 48"/>
              <p:cNvSpPr txBox="1"/>
              <p:nvPr/>
            </p:nvSpPr>
            <p:spPr>
              <a:xfrm>
                <a:off x="2025422" y="2954838"/>
                <a:ext cx="709168" cy="262701"/>
              </a:xfrm>
              <a:prstGeom prst="rect">
                <a:avLst/>
              </a:prstGeom>
              <a:noFill/>
            </p:spPr>
            <p:txBody>
              <a:bodyPr wrap="none" rtlCol="0">
                <a:spAutoFit/>
              </a:bodyPr>
              <a:lstStyle/>
              <a:p>
                <a:pPr algn="ctr">
                  <a:lnSpc>
                    <a:spcPct val="80000"/>
                  </a:lnSpc>
                </a:pPr>
                <a:r>
                  <a:rPr lang="pt-BR" b="1" dirty="0">
                    <a:solidFill>
                      <a:srgbClr val="0095D9"/>
                    </a:solidFill>
                  </a:rPr>
                  <a:t>CONEF </a:t>
                </a:r>
              </a:p>
            </p:txBody>
          </p:sp>
        </p:grpSp>
        <p:grpSp>
          <p:nvGrpSpPr>
            <p:cNvPr id="105" name="Grupo 104"/>
            <p:cNvGrpSpPr/>
            <p:nvPr/>
          </p:nvGrpSpPr>
          <p:grpSpPr>
            <a:xfrm>
              <a:off x="1673626" y="2709654"/>
              <a:ext cx="578939" cy="78585"/>
              <a:chOff x="2324100" y="1411127"/>
              <a:chExt cx="578939" cy="78585"/>
            </a:xfrm>
          </p:grpSpPr>
          <p:cxnSp>
            <p:nvCxnSpPr>
              <p:cNvPr id="106" name="Conector reto 105"/>
              <p:cNvCxnSpPr/>
              <p:nvPr/>
            </p:nvCxnSpPr>
            <p:spPr>
              <a:xfrm flipH="1" flipV="1">
                <a:off x="2903039" y="1411129"/>
                <a:ext cx="0" cy="78583"/>
              </a:xfrm>
              <a:prstGeom prst="line">
                <a:avLst/>
              </a:prstGeom>
              <a:ln>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flipH="1" flipV="1">
                <a:off x="2324100" y="1411127"/>
                <a:ext cx="576000" cy="0"/>
              </a:xfrm>
              <a:prstGeom prst="line">
                <a:avLst/>
              </a:prstGeom>
              <a:ln>
                <a:solidFill>
                  <a:srgbClr val="0095D9"/>
                </a:solidFill>
              </a:ln>
            </p:spPr>
            <p:style>
              <a:lnRef idx="1">
                <a:schemeClr val="accent1"/>
              </a:lnRef>
              <a:fillRef idx="0">
                <a:schemeClr val="accent1"/>
              </a:fillRef>
              <a:effectRef idx="0">
                <a:schemeClr val="accent1"/>
              </a:effectRef>
              <a:fontRef idx="minor">
                <a:schemeClr val="tx1"/>
              </a:fontRef>
            </p:style>
          </p:cxnSp>
        </p:grpSp>
      </p:grpSp>
      <p:grpSp>
        <p:nvGrpSpPr>
          <p:cNvPr id="121" name="Grupo 120"/>
          <p:cNvGrpSpPr/>
          <p:nvPr/>
        </p:nvGrpSpPr>
        <p:grpSpPr>
          <a:xfrm>
            <a:off x="4168968" y="2614577"/>
            <a:ext cx="1608541" cy="555852"/>
            <a:chOff x="4683199" y="2576477"/>
            <a:chExt cx="1608541" cy="555852"/>
          </a:xfrm>
        </p:grpSpPr>
        <p:grpSp>
          <p:nvGrpSpPr>
            <p:cNvPr id="58" name="Grupo 57"/>
            <p:cNvGrpSpPr/>
            <p:nvPr/>
          </p:nvGrpSpPr>
          <p:grpSpPr>
            <a:xfrm>
              <a:off x="4745640" y="2576477"/>
              <a:ext cx="1546100" cy="555852"/>
              <a:chOff x="1606955" y="2954838"/>
              <a:chExt cx="1546100" cy="555852"/>
            </a:xfrm>
          </p:grpSpPr>
          <p:sp>
            <p:nvSpPr>
              <p:cNvPr id="59" name="CaixaDeTexto 5"/>
              <p:cNvSpPr txBox="1"/>
              <p:nvPr/>
            </p:nvSpPr>
            <p:spPr>
              <a:xfrm>
                <a:off x="1606955" y="3102067"/>
                <a:ext cx="1546100" cy="408623"/>
              </a:xfrm>
              <a:prstGeom prst="roundRect">
                <a:avLst/>
              </a:prstGeom>
              <a:noFill/>
            </p:spPr>
            <p:txBody>
              <a:bodyPr wrap="none" rtlCol="0">
                <a:spAutoFit/>
              </a:bodyPr>
              <a:lstStyle/>
              <a:p>
                <a:pPr algn="ctr">
                  <a:lnSpc>
                    <a:spcPct val="90000"/>
                  </a:lnSpc>
                </a:pPr>
                <a:r>
                  <a:rPr lang="en-US" sz="1000" dirty="0">
                    <a:solidFill>
                      <a:srgbClr val="80C342"/>
                    </a:solidFill>
                  </a:rPr>
                  <a:t> </a:t>
                </a:r>
                <a:r>
                  <a:rPr lang="en-US" sz="1000" dirty="0">
                    <a:solidFill>
                      <a:srgbClr val="4C4D4F"/>
                    </a:solidFill>
                  </a:rPr>
                  <a:t>Board of Appeals of the </a:t>
                </a:r>
              </a:p>
              <a:p>
                <a:pPr algn="ctr">
                  <a:lnSpc>
                    <a:spcPct val="90000"/>
                  </a:lnSpc>
                </a:pPr>
                <a:r>
                  <a:rPr lang="en-US" sz="1000" dirty="0">
                    <a:solidFill>
                      <a:srgbClr val="4C4D4F"/>
                    </a:solidFill>
                  </a:rPr>
                  <a:t>National Financial System</a:t>
                </a:r>
              </a:p>
            </p:txBody>
          </p:sp>
          <p:sp>
            <p:nvSpPr>
              <p:cNvPr id="60" name="CaixaDeTexto 59"/>
              <p:cNvSpPr txBox="1"/>
              <p:nvPr/>
            </p:nvSpPr>
            <p:spPr>
              <a:xfrm>
                <a:off x="1745063" y="2954838"/>
                <a:ext cx="1269887" cy="286036"/>
              </a:xfrm>
              <a:prstGeom prst="roundRect">
                <a:avLst/>
              </a:prstGeom>
              <a:noFill/>
            </p:spPr>
            <p:txBody>
              <a:bodyPr wrap="none" rtlCol="0">
                <a:spAutoFit/>
              </a:bodyPr>
              <a:lstStyle/>
              <a:p>
                <a:pPr algn="ctr">
                  <a:lnSpc>
                    <a:spcPct val="80000"/>
                  </a:lnSpc>
                </a:pPr>
                <a:r>
                  <a:rPr lang="pt-BR" b="1" dirty="0">
                    <a:solidFill>
                      <a:srgbClr val="80C342"/>
                    </a:solidFill>
                  </a:rPr>
                  <a:t>CRSFN </a:t>
                </a:r>
                <a:r>
                  <a:rPr lang="pt-BR" b="1" dirty="0" smtClean="0">
                    <a:solidFill>
                      <a:srgbClr val="80C342"/>
                    </a:solidFill>
                  </a:rPr>
                  <a:t>| </a:t>
                </a:r>
                <a:r>
                  <a:rPr lang="pt-BR" b="1" dirty="0">
                    <a:solidFill>
                      <a:srgbClr val="80C342"/>
                    </a:solidFill>
                  </a:rPr>
                  <a:t>Bacen</a:t>
                </a:r>
              </a:p>
            </p:txBody>
          </p:sp>
        </p:grpSp>
        <p:grpSp>
          <p:nvGrpSpPr>
            <p:cNvPr id="108" name="Grupo 107"/>
            <p:cNvGrpSpPr/>
            <p:nvPr/>
          </p:nvGrpSpPr>
          <p:grpSpPr>
            <a:xfrm flipH="1">
              <a:off x="4683199" y="2706479"/>
              <a:ext cx="288000" cy="81760"/>
              <a:chOff x="2616863" y="1407952"/>
              <a:chExt cx="288000" cy="81760"/>
            </a:xfrm>
          </p:grpSpPr>
          <p:cxnSp>
            <p:nvCxnSpPr>
              <p:cNvPr id="109" name="Conector reto 108"/>
              <p:cNvCxnSpPr/>
              <p:nvPr/>
            </p:nvCxnSpPr>
            <p:spPr>
              <a:xfrm flipH="1" flipV="1">
                <a:off x="2903039" y="1411129"/>
                <a:ext cx="0" cy="78583"/>
              </a:xfrm>
              <a:prstGeom prst="line">
                <a:avLst/>
              </a:prstGeom>
              <a:ln>
                <a:solidFill>
                  <a:srgbClr val="80C342"/>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flipH="1">
                <a:off x="2616863" y="1407952"/>
                <a:ext cx="288000" cy="0"/>
              </a:xfrm>
              <a:prstGeom prst="line">
                <a:avLst/>
              </a:prstGeom>
              <a:ln>
                <a:solidFill>
                  <a:srgbClr val="80C342"/>
                </a:solidFill>
              </a:ln>
            </p:spPr>
            <p:style>
              <a:lnRef idx="1">
                <a:schemeClr val="accent1"/>
              </a:lnRef>
              <a:fillRef idx="0">
                <a:schemeClr val="accent1"/>
              </a:fillRef>
              <a:effectRef idx="0">
                <a:schemeClr val="accent1"/>
              </a:effectRef>
              <a:fontRef idx="minor">
                <a:schemeClr val="tx1"/>
              </a:fontRef>
            </p:style>
          </p:cxnSp>
        </p:grpSp>
      </p:grpSp>
      <p:grpSp>
        <p:nvGrpSpPr>
          <p:cNvPr id="123" name="Grupo 122"/>
          <p:cNvGrpSpPr/>
          <p:nvPr/>
        </p:nvGrpSpPr>
        <p:grpSpPr>
          <a:xfrm>
            <a:off x="551108" y="3873621"/>
            <a:ext cx="1408937" cy="555852"/>
            <a:chOff x="1065339" y="3835521"/>
            <a:chExt cx="1408937" cy="555852"/>
          </a:xfrm>
        </p:grpSpPr>
        <p:grpSp>
          <p:nvGrpSpPr>
            <p:cNvPr id="16" name="Grupo 15"/>
            <p:cNvGrpSpPr/>
            <p:nvPr/>
          </p:nvGrpSpPr>
          <p:grpSpPr>
            <a:xfrm>
              <a:off x="1065339" y="3835521"/>
              <a:ext cx="1244062" cy="555852"/>
              <a:chOff x="1757974" y="3701317"/>
              <a:chExt cx="1244062" cy="555852"/>
            </a:xfrm>
          </p:grpSpPr>
          <p:sp>
            <p:nvSpPr>
              <p:cNvPr id="51" name="CaixaDeTexto 5"/>
              <p:cNvSpPr txBox="1"/>
              <p:nvPr/>
            </p:nvSpPr>
            <p:spPr>
              <a:xfrm>
                <a:off x="1757974" y="3848546"/>
                <a:ext cx="1244062" cy="408623"/>
              </a:xfrm>
              <a:prstGeom prst="roundRect">
                <a:avLst/>
              </a:prstGeom>
              <a:noFill/>
            </p:spPr>
            <p:txBody>
              <a:bodyPr wrap="none" rtlCol="0">
                <a:spAutoFit/>
              </a:bodyPr>
              <a:lstStyle/>
              <a:p>
                <a:pPr algn="ctr">
                  <a:lnSpc>
                    <a:spcPct val="90000"/>
                  </a:lnSpc>
                </a:pPr>
                <a:r>
                  <a:rPr lang="pt-BR" sz="1000" dirty="0" err="1">
                    <a:solidFill>
                      <a:srgbClr val="4C4D4F"/>
                    </a:solidFill>
                  </a:rPr>
                  <a:t>Education</a:t>
                </a:r>
                <a:r>
                  <a:rPr lang="pt-BR" sz="1000" dirty="0">
                    <a:solidFill>
                      <a:srgbClr val="4C4D4F"/>
                    </a:solidFill>
                  </a:rPr>
                  <a:t> </a:t>
                </a:r>
                <a:r>
                  <a:rPr lang="pt-BR" sz="1000" dirty="0" err="1">
                    <a:solidFill>
                      <a:srgbClr val="4C4D4F"/>
                    </a:solidFill>
                  </a:rPr>
                  <a:t>Advisory</a:t>
                </a:r>
                <a:r>
                  <a:rPr lang="pt-BR" sz="1000" dirty="0">
                    <a:solidFill>
                      <a:srgbClr val="4C4D4F"/>
                    </a:solidFill>
                  </a:rPr>
                  <a:t> </a:t>
                </a:r>
              </a:p>
              <a:p>
                <a:pPr algn="ctr">
                  <a:lnSpc>
                    <a:spcPct val="90000"/>
                  </a:lnSpc>
                </a:pPr>
                <a:r>
                  <a:rPr lang="pt-BR" sz="1000" dirty="0" err="1">
                    <a:solidFill>
                      <a:srgbClr val="4C4D4F"/>
                    </a:solidFill>
                  </a:rPr>
                  <a:t>Committee</a:t>
                </a:r>
                <a:endParaRPr lang="pt-BR" sz="1000" dirty="0">
                  <a:solidFill>
                    <a:srgbClr val="4C4D4F"/>
                  </a:solidFill>
                </a:endParaRPr>
              </a:p>
            </p:txBody>
          </p:sp>
          <p:sp>
            <p:nvSpPr>
              <p:cNvPr id="52" name="CaixaDeTexto 51"/>
              <p:cNvSpPr txBox="1"/>
              <p:nvPr/>
            </p:nvSpPr>
            <p:spPr>
              <a:xfrm>
                <a:off x="2082386" y="3701317"/>
                <a:ext cx="595240" cy="286036"/>
              </a:xfrm>
              <a:prstGeom prst="roundRect">
                <a:avLst/>
              </a:prstGeom>
              <a:noFill/>
            </p:spPr>
            <p:txBody>
              <a:bodyPr wrap="none" rtlCol="0">
                <a:spAutoFit/>
              </a:bodyPr>
              <a:lstStyle/>
              <a:p>
                <a:pPr algn="ctr">
                  <a:lnSpc>
                    <a:spcPct val="80000"/>
                  </a:lnSpc>
                </a:pPr>
                <a:r>
                  <a:rPr lang="pt-BR" b="1" dirty="0">
                    <a:solidFill>
                      <a:srgbClr val="0095D9"/>
                    </a:solidFill>
                  </a:rPr>
                  <a:t>CVM </a:t>
                </a:r>
              </a:p>
            </p:txBody>
          </p:sp>
        </p:grpSp>
        <p:grpSp>
          <p:nvGrpSpPr>
            <p:cNvPr id="111" name="Grupo 110"/>
            <p:cNvGrpSpPr/>
            <p:nvPr/>
          </p:nvGrpSpPr>
          <p:grpSpPr>
            <a:xfrm flipV="1">
              <a:off x="1897718" y="3898443"/>
              <a:ext cx="576558" cy="79379"/>
              <a:chOff x="2326481" y="1410333"/>
              <a:chExt cx="576558" cy="79379"/>
            </a:xfrm>
          </p:grpSpPr>
          <p:cxnSp>
            <p:nvCxnSpPr>
              <p:cNvPr id="112" name="Conector reto 111"/>
              <p:cNvCxnSpPr/>
              <p:nvPr/>
            </p:nvCxnSpPr>
            <p:spPr>
              <a:xfrm flipH="1" flipV="1">
                <a:off x="2903039" y="1411129"/>
                <a:ext cx="0" cy="78583"/>
              </a:xfrm>
              <a:prstGeom prst="line">
                <a:avLst/>
              </a:prstGeom>
              <a:ln>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113" name="Conector reto 112"/>
              <p:cNvCxnSpPr/>
              <p:nvPr/>
            </p:nvCxnSpPr>
            <p:spPr>
              <a:xfrm flipH="1" flipV="1">
                <a:off x="2326481" y="1410333"/>
                <a:ext cx="576000" cy="0"/>
              </a:xfrm>
              <a:prstGeom prst="line">
                <a:avLst/>
              </a:prstGeom>
              <a:ln>
                <a:solidFill>
                  <a:srgbClr val="0095D9"/>
                </a:solidFill>
              </a:ln>
            </p:spPr>
            <p:style>
              <a:lnRef idx="1">
                <a:schemeClr val="accent1"/>
              </a:lnRef>
              <a:fillRef idx="0">
                <a:schemeClr val="accent1"/>
              </a:fillRef>
              <a:effectRef idx="0">
                <a:schemeClr val="accent1"/>
              </a:effectRef>
              <a:fontRef idx="minor">
                <a:schemeClr val="tx1"/>
              </a:fontRef>
            </p:style>
          </p:cxnSp>
        </p:grpSp>
      </p:grpSp>
      <p:grpSp>
        <p:nvGrpSpPr>
          <p:cNvPr id="122" name="Grupo 121"/>
          <p:cNvGrpSpPr/>
          <p:nvPr/>
        </p:nvGrpSpPr>
        <p:grpSpPr>
          <a:xfrm>
            <a:off x="3964771" y="3873621"/>
            <a:ext cx="1526846" cy="555852"/>
            <a:chOff x="4479002" y="3835521"/>
            <a:chExt cx="1526846" cy="555852"/>
          </a:xfrm>
        </p:grpSpPr>
        <p:grpSp>
          <p:nvGrpSpPr>
            <p:cNvPr id="62" name="Grupo 61"/>
            <p:cNvGrpSpPr/>
            <p:nvPr/>
          </p:nvGrpSpPr>
          <p:grpSpPr>
            <a:xfrm>
              <a:off x="4544717" y="3835521"/>
              <a:ext cx="1461131" cy="555852"/>
              <a:chOff x="1649439" y="3701317"/>
              <a:chExt cx="1461131" cy="555852"/>
            </a:xfrm>
          </p:grpSpPr>
          <p:sp>
            <p:nvSpPr>
              <p:cNvPr id="63" name="CaixaDeTexto 5"/>
              <p:cNvSpPr txBox="1"/>
              <p:nvPr/>
            </p:nvSpPr>
            <p:spPr>
              <a:xfrm>
                <a:off x="1649439" y="3848546"/>
                <a:ext cx="1461131" cy="408623"/>
              </a:xfrm>
              <a:prstGeom prst="roundRect">
                <a:avLst/>
              </a:prstGeom>
              <a:noFill/>
            </p:spPr>
            <p:txBody>
              <a:bodyPr wrap="none" rtlCol="0">
                <a:spAutoFit/>
              </a:bodyPr>
              <a:lstStyle/>
              <a:p>
                <a:pPr algn="ctr">
                  <a:lnSpc>
                    <a:spcPct val="90000"/>
                  </a:lnSpc>
                </a:pPr>
                <a:r>
                  <a:rPr lang="en-US" sz="1000" dirty="0">
                    <a:solidFill>
                      <a:srgbClr val="4C4D4F"/>
                    </a:solidFill>
                  </a:rPr>
                  <a:t>National Confederation </a:t>
                </a:r>
                <a:r>
                  <a:rPr lang="en-US" sz="1000" dirty="0" smtClean="0">
                    <a:solidFill>
                      <a:srgbClr val="4C4D4F"/>
                    </a:solidFill>
                  </a:rPr>
                  <a:t/>
                </a:r>
                <a:br>
                  <a:rPr lang="en-US" sz="1000" dirty="0" smtClean="0">
                    <a:solidFill>
                      <a:srgbClr val="4C4D4F"/>
                    </a:solidFill>
                  </a:rPr>
                </a:br>
                <a:r>
                  <a:rPr lang="en-US" sz="1000" dirty="0" smtClean="0">
                    <a:solidFill>
                      <a:srgbClr val="4C4D4F"/>
                    </a:solidFill>
                  </a:rPr>
                  <a:t>of </a:t>
                </a:r>
                <a:r>
                  <a:rPr lang="en-US" sz="1000" dirty="0">
                    <a:solidFill>
                      <a:srgbClr val="4C4D4F"/>
                    </a:solidFill>
                  </a:rPr>
                  <a:t>Financial Institutions</a:t>
                </a:r>
              </a:p>
            </p:txBody>
          </p:sp>
          <p:sp>
            <p:nvSpPr>
              <p:cNvPr id="64" name="CaixaDeTexto 63"/>
              <p:cNvSpPr txBox="1"/>
              <p:nvPr/>
            </p:nvSpPr>
            <p:spPr>
              <a:xfrm>
                <a:off x="2114147" y="3701317"/>
                <a:ext cx="531717" cy="286036"/>
              </a:xfrm>
              <a:prstGeom prst="roundRect">
                <a:avLst/>
              </a:prstGeom>
              <a:noFill/>
            </p:spPr>
            <p:txBody>
              <a:bodyPr wrap="none" rtlCol="0">
                <a:spAutoFit/>
              </a:bodyPr>
              <a:lstStyle/>
              <a:p>
                <a:pPr algn="ctr">
                  <a:lnSpc>
                    <a:spcPct val="80000"/>
                  </a:lnSpc>
                </a:pPr>
                <a:r>
                  <a:rPr lang="pt-BR" b="1" dirty="0">
                    <a:solidFill>
                      <a:srgbClr val="80C342"/>
                    </a:solidFill>
                  </a:rPr>
                  <a:t>NFC </a:t>
                </a:r>
              </a:p>
            </p:txBody>
          </p:sp>
        </p:grpSp>
        <p:grpSp>
          <p:nvGrpSpPr>
            <p:cNvPr id="114" name="Grupo 113"/>
            <p:cNvGrpSpPr/>
            <p:nvPr/>
          </p:nvGrpSpPr>
          <p:grpSpPr>
            <a:xfrm flipH="1" flipV="1">
              <a:off x="4479002" y="3898443"/>
              <a:ext cx="576558" cy="79379"/>
              <a:chOff x="2326481" y="1410333"/>
              <a:chExt cx="576558" cy="79379"/>
            </a:xfrm>
          </p:grpSpPr>
          <p:cxnSp>
            <p:nvCxnSpPr>
              <p:cNvPr id="115" name="Conector reto 114"/>
              <p:cNvCxnSpPr/>
              <p:nvPr/>
            </p:nvCxnSpPr>
            <p:spPr>
              <a:xfrm flipH="1" flipV="1">
                <a:off x="2903039" y="1411129"/>
                <a:ext cx="0" cy="78583"/>
              </a:xfrm>
              <a:prstGeom prst="line">
                <a:avLst/>
              </a:prstGeom>
              <a:ln>
                <a:solidFill>
                  <a:srgbClr val="80C342"/>
                </a:solidFill>
              </a:ln>
            </p:spPr>
            <p:style>
              <a:lnRef idx="1">
                <a:schemeClr val="accent1"/>
              </a:lnRef>
              <a:fillRef idx="0">
                <a:schemeClr val="accent1"/>
              </a:fillRef>
              <a:effectRef idx="0">
                <a:schemeClr val="accent1"/>
              </a:effectRef>
              <a:fontRef idx="minor">
                <a:schemeClr val="tx1"/>
              </a:fontRef>
            </p:style>
          </p:cxnSp>
          <p:cxnSp>
            <p:nvCxnSpPr>
              <p:cNvPr id="116" name="Conector reto 115"/>
              <p:cNvCxnSpPr/>
              <p:nvPr/>
            </p:nvCxnSpPr>
            <p:spPr>
              <a:xfrm flipH="1" flipV="1">
                <a:off x="2326481" y="1410333"/>
                <a:ext cx="576000" cy="0"/>
              </a:xfrm>
              <a:prstGeom prst="line">
                <a:avLst/>
              </a:prstGeom>
              <a:ln>
                <a:solidFill>
                  <a:srgbClr val="80C342"/>
                </a:solidFill>
              </a:ln>
            </p:spPr>
            <p:style>
              <a:lnRef idx="1">
                <a:schemeClr val="accent1"/>
              </a:lnRef>
              <a:fillRef idx="0">
                <a:schemeClr val="accent1"/>
              </a:fillRef>
              <a:effectRef idx="0">
                <a:schemeClr val="accent1"/>
              </a:effectRef>
              <a:fontRef idx="minor">
                <a:schemeClr val="tx1"/>
              </a:fontRef>
            </p:style>
          </p:cxnSp>
        </p:grpSp>
      </p:grpSp>
      <p:grpSp>
        <p:nvGrpSpPr>
          <p:cNvPr id="124" name="Grupo 123"/>
          <p:cNvGrpSpPr/>
          <p:nvPr/>
        </p:nvGrpSpPr>
        <p:grpSpPr>
          <a:xfrm>
            <a:off x="2638246" y="4347544"/>
            <a:ext cx="625492" cy="506507"/>
            <a:chOff x="3152477" y="4309444"/>
            <a:chExt cx="625492" cy="506507"/>
          </a:xfrm>
        </p:grpSpPr>
        <p:sp>
          <p:nvSpPr>
            <p:cNvPr id="69" name="CaixaDeTexto 68"/>
            <p:cNvSpPr txBox="1"/>
            <p:nvPr/>
          </p:nvSpPr>
          <p:spPr>
            <a:xfrm>
              <a:off x="3152477" y="4553250"/>
              <a:ext cx="625492" cy="262701"/>
            </a:xfrm>
            <a:prstGeom prst="rect">
              <a:avLst/>
            </a:prstGeom>
            <a:noFill/>
          </p:spPr>
          <p:txBody>
            <a:bodyPr wrap="none" rtlCol="0">
              <a:spAutoFit/>
            </a:bodyPr>
            <a:lstStyle/>
            <a:p>
              <a:pPr algn="ctr">
                <a:lnSpc>
                  <a:spcPct val="80000"/>
                </a:lnSpc>
              </a:pPr>
              <a:r>
                <a:rPr lang="pt-BR" b="1" dirty="0">
                  <a:solidFill>
                    <a:srgbClr val="4C4D4F"/>
                  </a:solidFill>
                </a:rPr>
                <a:t>OCDE </a:t>
              </a:r>
            </a:p>
          </p:txBody>
        </p:sp>
        <p:cxnSp>
          <p:nvCxnSpPr>
            <p:cNvPr id="117" name="Conector reto 116"/>
            <p:cNvCxnSpPr>
              <a:stCxn id="89" idx="0"/>
              <a:endCxn id="69" idx="0"/>
            </p:cNvCxnSpPr>
            <p:nvPr/>
          </p:nvCxnSpPr>
          <p:spPr>
            <a:xfrm>
              <a:off x="3465223" y="4309444"/>
              <a:ext cx="0" cy="243806"/>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grpSp>
      <p:pic>
        <p:nvPicPr>
          <p:cNvPr id="4" name="Imagem 3"/>
          <p:cNvPicPr>
            <a:picLocks noChangeAspect="1"/>
          </p:cNvPicPr>
          <p:nvPr/>
        </p:nvPicPr>
        <p:blipFill rotWithShape="1">
          <a:blip r:embed="rId6">
            <a:extLst>
              <a:ext uri="{28A0092B-C50C-407E-A947-70E740481C1C}">
                <a14:useLocalDpi xmlns:a14="http://schemas.microsoft.com/office/drawing/2010/main" val="0"/>
              </a:ext>
            </a:extLst>
          </a:blip>
          <a:srcRect l="61045" b="17407"/>
          <a:stretch/>
        </p:blipFill>
        <p:spPr>
          <a:xfrm>
            <a:off x="5581650" y="0"/>
            <a:ext cx="3560995" cy="4248150"/>
          </a:xfrm>
          <a:prstGeom prst="rect">
            <a:avLst/>
          </a:prstGeom>
        </p:spPr>
      </p:pic>
      <p:pic>
        <p:nvPicPr>
          <p:cNvPr id="86" name="Imagem 85"/>
          <p:cNvPicPr>
            <a:picLocks noChangeAspect="1"/>
          </p:cNvPicPr>
          <p:nvPr/>
        </p:nvPicPr>
        <p:blipFill rotWithShape="1">
          <a:blip r:embed="rId7">
            <a:extLst>
              <a:ext uri="{28A0092B-C50C-407E-A947-70E740481C1C}">
                <a14:useLocalDpi xmlns:a14="http://schemas.microsoft.com/office/drawing/2010/main" val="0"/>
              </a:ext>
            </a:extLst>
          </a:blip>
          <a:srcRect l="64865" b="26420"/>
          <a:stretch/>
        </p:blipFill>
        <p:spPr>
          <a:xfrm>
            <a:off x="6480038" y="-1112642"/>
            <a:ext cx="2663962" cy="3139113"/>
          </a:xfrm>
          <a:prstGeom prst="rect">
            <a:avLst/>
          </a:prstGeom>
        </p:spPr>
      </p:pic>
      <p:pic>
        <p:nvPicPr>
          <p:cNvPr id="87" name="Imagem 86"/>
          <p:cNvPicPr>
            <a:picLocks noChangeAspect="1"/>
          </p:cNvPicPr>
          <p:nvPr/>
        </p:nvPicPr>
        <p:blipFill rotWithShape="1">
          <a:blip r:embed="rId8">
            <a:extLst>
              <a:ext uri="{28A0092B-C50C-407E-A947-70E740481C1C}">
                <a14:useLocalDpi xmlns:a14="http://schemas.microsoft.com/office/drawing/2010/main" val="0"/>
              </a:ext>
            </a:extLst>
          </a:blip>
          <a:srcRect l="61591" t="4467" b="56261"/>
          <a:stretch/>
        </p:blipFill>
        <p:spPr>
          <a:xfrm>
            <a:off x="6987900" y="-309661"/>
            <a:ext cx="3483700" cy="2004208"/>
          </a:xfrm>
          <a:prstGeom prst="rect">
            <a:avLst/>
          </a:prstGeom>
        </p:spPr>
      </p:pic>
      <p:pic>
        <p:nvPicPr>
          <p:cNvPr id="42" name="Imagem 41"/>
          <p:cNvPicPr>
            <a:picLocks noChangeAspect="1"/>
          </p:cNvPicPr>
          <p:nvPr/>
        </p:nvPicPr>
        <p:blipFill rotWithShape="1">
          <a:blip r:embed="rId9">
            <a:extLst>
              <a:ext uri="{28A0092B-C50C-407E-A947-70E740481C1C}">
                <a14:useLocalDpi xmlns:a14="http://schemas.microsoft.com/office/drawing/2010/main" val="0"/>
              </a:ext>
            </a:extLst>
          </a:blip>
          <a:srcRect l="52599" t="43197"/>
          <a:stretch/>
        </p:blipFill>
        <p:spPr>
          <a:xfrm>
            <a:off x="6183342" y="3176183"/>
            <a:ext cx="2996443" cy="2020399"/>
          </a:xfrm>
          <a:prstGeom prst="rect">
            <a:avLst/>
          </a:prstGeom>
          <a:noFill/>
          <a:ln>
            <a:noFill/>
          </a:ln>
        </p:spPr>
      </p:pic>
    </p:spTree>
    <p:extLst>
      <p:ext uri="{BB962C8B-B14F-4D97-AF65-F5344CB8AC3E}">
        <p14:creationId xmlns:p14="http://schemas.microsoft.com/office/powerpoint/2010/main" val="280872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2" presetClass="entr" presetSubtype="1" decel="100000" fill="hold" nodeType="withEffect">
                                  <p:stCondLst>
                                    <p:cond delay="75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500" fill="hold"/>
                                        <p:tgtEl>
                                          <p:spTgt spid="86"/>
                                        </p:tgtEl>
                                        <p:attrNameLst>
                                          <p:attrName>ppt_x</p:attrName>
                                        </p:attrNameLst>
                                      </p:cBhvr>
                                      <p:tavLst>
                                        <p:tav tm="0">
                                          <p:val>
                                            <p:strVal val="#ppt_x"/>
                                          </p:val>
                                        </p:tav>
                                        <p:tav tm="100000">
                                          <p:val>
                                            <p:strVal val="#ppt_x"/>
                                          </p:val>
                                        </p:tav>
                                      </p:tavLst>
                                    </p:anim>
                                    <p:anim calcmode="lin" valueType="num">
                                      <p:cBhvr additive="base">
                                        <p:cTn id="18" dur="500" fill="hold"/>
                                        <p:tgtEl>
                                          <p:spTgt spid="86"/>
                                        </p:tgtEl>
                                        <p:attrNameLst>
                                          <p:attrName>ppt_y</p:attrName>
                                        </p:attrNameLst>
                                      </p:cBhvr>
                                      <p:tavLst>
                                        <p:tav tm="0">
                                          <p:val>
                                            <p:strVal val="0-#ppt_h/2"/>
                                          </p:val>
                                        </p:tav>
                                        <p:tav tm="100000">
                                          <p:val>
                                            <p:strVal val="#ppt_y"/>
                                          </p:val>
                                        </p:tav>
                                      </p:tavLst>
                                    </p:anim>
                                  </p:childTnLst>
                                </p:cTn>
                              </p:par>
                              <p:par>
                                <p:cTn id="19" presetID="22" presetClass="entr" presetSubtype="1" fill="hold" nodeType="withEffect">
                                  <p:stCondLst>
                                    <p:cond delay="750"/>
                                  </p:stCondLst>
                                  <p:childTnLst>
                                    <p:set>
                                      <p:cBhvr>
                                        <p:cTn id="20" dur="1" fill="hold">
                                          <p:stCondLst>
                                            <p:cond delay="0"/>
                                          </p:stCondLst>
                                        </p:cTn>
                                        <p:tgtEl>
                                          <p:spTgt spid="87"/>
                                        </p:tgtEl>
                                        <p:attrNameLst>
                                          <p:attrName>style.visibility</p:attrName>
                                        </p:attrNameLst>
                                      </p:cBhvr>
                                      <p:to>
                                        <p:strVal val="visible"/>
                                      </p:to>
                                    </p:set>
                                    <p:animEffect transition="in" filter="wipe(up)">
                                      <p:cBhvr>
                                        <p:cTn id="21" dur="500"/>
                                        <p:tgtEl>
                                          <p:spTgt spid="87"/>
                                        </p:tgtEl>
                                      </p:cBhvr>
                                    </p:animEffect>
                                  </p:childTnLst>
                                </p:cTn>
                              </p:par>
                              <p:par>
                                <p:cTn id="22" presetID="2" presetClass="entr" presetSubtype="3" decel="100000" fill="hold" nodeType="withEffect">
                                  <p:stCondLst>
                                    <p:cond delay="75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0-#ppt_h/2"/>
                                          </p:val>
                                        </p:tav>
                                        <p:tav tm="100000">
                                          <p:val>
                                            <p:strVal val="#ppt_y"/>
                                          </p:val>
                                        </p:tav>
                                      </p:tavLst>
                                    </p:anim>
                                  </p:childTnLst>
                                </p:cTn>
                              </p:par>
                              <p:par>
                                <p:cTn id="26" presetID="22" presetClass="entr" presetSubtype="4" fill="hold" nodeType="withEffect">
                                  <p:stCondLst>
                                    <p:cond delay="75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par>
                          <p:cTn id="29" fill="hold">
                            <p:stCondLst>
                              <p:cond delay="1250"/>
                            </p:stCondLst>
                            <p:childTnLst>
                              <p:par>
                                <p:cTn id="30" presetID="53" presetClass="entr" presetSubtype="16"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animEffect transition="in" filter="fade">
                                      <p:cBhvr>
                                        <p:cTn id="34" dur="500"/>
                                        <p:tgtEl>
                                          <p:spTgt spid="83"/>
                                        </p:tgtEl>
                                      </p:cBhvr>
                                    </p:animEffect>
                                  </p:childTnLst>
                                </p:cTn>
                              </p:par>
                              <p:par>
                                <p:cTn id="35" presetID="53" presetClass="entr" presetSubtype="16" fill="hold" nodeType="with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31" presetClass="entr" presetSubtype="0" fill="hold" nodeType="withEffect">
                                  <p:stCondLst>
                                    <p:cond delay="25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style.rotation</p:attrName>
                                        </p:attrNameLst>
                                      </p:cBhvr>
                                      <p:tavLst>
                                        <p:tav tm="0">
                                          <p:val>
                                            <p:fltVal val="90"/>
                                          </p:val>
                                        </p:tav>
                                        <p:tav tm="100000">
                                          <p:val>
                                            <p:fltVal val="0"/>
                                          </p:val>
                                        </p:tav>
                                      </p:tavLst>
                                    </p:anim>
                                    <p:animEffect transition="in" filter="fade">
                                      <p:cBhvr>
                                        <p:cTn id="45" dur="500"/>
                                        <p:tgtEl>
                                          <p:spTgt spid="29"/>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fade">
                                      <p:cBhvr>
                                        <p:cTn id="69" dur="500"/>
                                        <p:tgtEl>
                                          <p:spTgt spid="122"/>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0" cy="5143500"/>
          </a:xfrm>
          <a:prstGeom prst="rect">
            <a:avLst/>
          </a:prstGeom>
        </p:spPr>
      </p:pic>
      <p:pic>
        <p:nvPicPr>
          <p:cNvPr id="21" name="Imagem 20"/>
          <p:cNvPicPr>
            <a:picLocks noChangeAspect="1"/>
          </p:cNvPicPr>
          <p:nvPr/>
        </p:nvPicPr>
        <p:blipFill rotWithShape="1">
          <a:blip r:embed="rId3">
            <a:extLst>
              <a:ext uri="{28A0092B-C50C-407E-A947-70E740481C1C}">
                <a14:useLocalDpi xmlns:a14="http://schemas.microsoft.com/office/drawing/2010/main" val="0"/>
              </a:ext>
            </a:extLst>
          </a:blip>
          <a:srcRect t="86296" r="28014"/>
          <a:stretch/>
        </p:blipFill>
        <p:spPr>
          <a:xfrm>
            <a:off x="1354" y="4438650"/>
            <a:ext cx="6580421" cy="704850"/>
          </a:xfrm>
          <a:prstGeom prst="rect">
            <a:avLst/>
          </a:prstGeom>
        </p:spPr>
      </p:pic>
      <p:sp>
        <p:nvSpPr>
          <p:cNvPr id="17421" name="Retângulo 14"/>
          <p:cNvSpPr>
            <a:spLocks noChangeArrowheads="1"/>
          </p:cNvSpPr>
          <p:nvPr/>
        </p:nvSpPr>
        <p:spPr bwMode="auto">
          <a:xfrm>
            <a:off x="370662" y="4704982"/>
            <a:ext cx="55935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pt-BR" sz="1600" dirty="0" smtClean="0">
                <a:solidFill>
                  <a:schemeClr val="bg1"/>
                </a:solidFill>
              </a:rPr>
              <a:t>Continuous efforts to </a:t>
            </a:r>
            <a:r>
              <a:rPr lang="en-US" altLang="pt-BR" sz="1600" b="1" dirty="0" smtClean="0">
                <a:solidFill>
                  <a:schemeClr val="bg1"/>
                </a:solidFill>
              </a:rPr>
              <a:t>identify major global trends</a:t>
            </a:r>
          </a:p>
        </p:txBody>
      </p:sp>
      <p:pic>
        <p:nvPicPr>
          <p:cNvPr id="15" name="Imagem 14"/>
          <p:cNvPicPr>
            <a:picLocks noChangeAspect="1"/>
          </p:cNvPicPr>
          <p:nvPr/>
        </p:nvPicPr>
        <p:blipFill rotWithShape="1">
          <a:blip r:embed="rId4">
            <a:extLst>
              <a:ext uri="{28A0092B-C50C-407E-A947-70E740481C1C}">
                <a14:useLocalDpi xmlns:a14="http://schemas.microsoft.com/office/drawing/2010/main" val="0"/>
              </a:ext>
            </a:extLst>
          </a:blip>
          <a:srcRect r="87612" b="79526"/>
          <a:stretch/>
        </p:blipFill>
        <p:spPr>
          <a:xfrm>
            <a:off x="1789" y="245"/>
            <a:ext cx="1132334" cy="1052979"/>
          </a:xfrm>
          <a:prstGeom prst="rect">
            <a:avLst/>
          </a:prstGeom>
        </p:spPr>
      </p:pic>
      <p:sp>
        <p:nvSpPr>
          <p:cNvPr id="16" name="CaixaDeTexto 15"/>
          <p:cNvSpPr txBox="1"/>
          <p:nvPr/>
        </p:nvSpPr>
        <p:spPr>
          <a:xfrm>
            <a:off x="528212" y="229482"/>
            <a:ext cx="6726028" cy="344710"/>
          </a:xfrm>
          <a:prstGeom prst="rect">
            <a:avLst/>
          </a:prstGeom>
          <a:noFill/>
        </p:spPr>
        <p:txBody>
          <a:bodyPr wrap="square" rtlCol="0" anchor="ctr">
            <a:spAutoFit/>
          </a:bodyPr>
          <a:lstStyle/>
          <a:p>
            <a:pPr>
              <a:lnSpc>
                <a:spcPct val="80000"/>
              </a:lnSpc>
            </a:pPr>
            <a:r>
              <a:rPr lang="en-US" sz="2000" b="1" dirty="0" smtClean="0">
                <a:solidFill>
                  <a:srgbClr val="0095D9"/>
                </a:solidFill>
              </a:rPr>
              <a:t>International inclusion and engagement</a:t>
            </a:r>
          </a:p>
        </p:txBody>
      </p:sp>
      <p:grpSp>
        <p:nvGrpSpPr>
          <p:cNvPr id="5" name="Grupo 4"/>
          <p:cNvGrpSpPr/>
          <p:nvPr/>
        </p:nvGrpSpPr>
        <p:grpSpPr>
          <a:xfrm>
            <a:off x="900101" y="1202086"/>
            <a:ext cx="838628" cy="770083"/>
            <a:chOff x="1425908" y="1187590"/>
            <a:chExt cx="838628" cy="770083"/>
          </a:xfrm>
        </p:grpSpPr>
        <p:sp>
          <p:nvSpPr>
            <p:cNvPr id="4" name="Elipse 3"/>
            <p:cNvSpPr/>
            <p:nvPr/>
          </p:nvSpPr>
          <p:spPr>
            <a:xfrm>
              <a:off x="1460181" y="1187590"/>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5" name="CaixaDeTexto 8"/>
            <p:cNvSpPr txBox="1">
              <a:spLocks noChangeArrowheads="1"/>
            </p:cNvSpPr>
            <p:nvPr/>
          </p:nvSpPr>
          <p:spPr bwMode="auto">
            <a:xfrm>
              <a:off x="1425908" y="1387965"/>
              <a:ext cx="838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0095D8"/>
                  </a:solidFill>
                </a:rPr>
                <a:t>COSRA</a:t>
              </a:r>
            </a:p>
          </p:txBody>
        </p:sp>
      </p:grpSp>
      <p:grpSp>
        <p:nvGrpSpPr>
          <p:cNvPr id="6" name="Grupo 5"/>
          <p:cNvGrpSpPr/>
          <p:nvPr/>
        </p:nvGrpSpPr>
        <p:grpSpPr>
          <a:xfrm>
            <a:off x="2518843" y="1202086"/>
            <a:ext cx="770083" cy="770083"/>
            <a:chOff x="2674921" y="1171119"/>
            <a:chExt cx="770083" cy="770083"/>
          </a:xfrm>
        </p:grpSpPr>
        <p:sp>
          <p:nvSpPr>
            <p:cNvPr id="23" name="Elipse 22"/>
            <p:cNvSpPr/>
            <p:nvPr/>
          </p:nvSpPr>
          <p:spPr>
            <a:xfrm>
              <a:off x="2674921" y="1171119"/>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6" name="CaixaDeTexto 9"/>
            <p:cNvSpPr txBox="1">
              <a:spLocks noChangeArrowheads="1"/>
            </p:cNvSpPr>
            <p:nvPr/>
          </p:nvSpPr>
          <p:spPr bwMode="auto">
            <a:xfrm>
              <a:off x="2797711" y="1371494"/>
              <a:ext cx="524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7DC145"/>
                  </a:solidFill>
                </a:rPr>
                <a:t>IFIE</a:t>
              </a:r>
            </a:p>
          </p:txBody>
        </p:sp>
      </p:grpSp>
      <p:grpSp>
        <p:nvGrpSpPr>
          <p:cNvPr id="7" name="Grupo 6"/>
          <p:cNvGrpSpPr/>
          <p:nvPr/>
        </p:nvGrpSpPr>
        <p:grpSpPr>
          <a:xfrm>
            <a:off x="4069040" y="1202086"/>
            <a:ext cx="871136" cy="770083"/>
            <a:chOff x="3942011" y="1171119"/>
            <a:chExt cx="871136" cy="770083"/>
          </a:xfrm>
        </p:grpSpPr>
        <p:sp>
          <p:nvSpPr>
            <p:cNvPr id="25" name="Elipse 24"/>
            <p:cNvSpPr/>
            <p:nvPr/>
          </p:nvSpPr>
          <p:spPr>
            <a:xfrm>
              <a:off x="3992538" y="1171119"/>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1" name="CaixaDeTexto 4"/>
            <p:cNvSpPr txBox="1">
              <a:spLocks noChangeArrowheads="1"/>
            </p:cNvSpPr>
            <p:nvPr/>
          </p:nvSpPr>
          <p:spPr bwMode="auto">
            <a:xfrm>
              <a:off x="3942011" y="1371494"/>
              <a:ext cx="871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7DC145"/>
                  </a:solidFill>
                </a:rPr>
                <a:t>EMPEA</a:t>
              </a:r>
            </a:p>
          </p:txBody>
        </p:sp>
      </p:grpSp>
      <p:grpSp>
        <p:nvGrpSpPr>
          <p:cNvPr id="8" name="Grupo 7"/>
          <p:cNvGrpSpPr/>
          <p:nvPr/>
        </p:nvGrpSpPr>
        <p:grpSpPr>
          <a:xfrm>
            <a:off x="5720289" y="1202086"/>
            <a:ext cx="770083" cy="770083"/>
            <a:chOff x="5410581" y="1170707"/>
            <a:chExt cx="770083" cy="770083"/>
          </a:xfrm>
        </p:grpSpPr>
        <p:sp>
          <p:nvSpPr>
            <p:cNvPr id="27" name="Elipse 26"/>
            <p:cNvSpPr/>
            <p:nvPr/>
          </p:nvSpPr>
          <p:spPr>
            <a:xfrm>
              <a:off x="5410581" y="1170707"/>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2" name="CaixaDeTexto 5"/>
            <p:cNvSpPr txBox="1">
              <a:spLocks noChangeArrowheads="1"/>
            </p:cNvSpPr>
            <p:nvPr/>
          </p:nvSpPr>
          <p:spPr bwMode="auto">
            <a:xfrm>
              <a:off x="5526285" y="1371082"/>
              <a:ext cx="538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0095D8"/>
                  </a:solidFill>
                </a:rPr>
                <a:t>IIFA</a:t>
              </a:r>
            </a:p>
          </p:txBody>
        </p:sp>
      </p:grpSp>
      <p:grpSp>
        <p:nvGrpSpPr>
          <p:cNvPr id="9" name="Grupo 8"/>
          <p:cNvGrpSpPr/>
          <p:nvPr/>
        </p:nvGrpSpPr>
        <p:grpSpPr>
          <a:xfrm>
            <a:off x="934374" y="2271476"/>
            <a:ext cx="809837" cy="770083"/>
            <a:chOff x="1263148" y="2758864"/>
            <a:chExt cx="809837" cy="770083"/>
          </a:xfrm>
        </p:grpSpPr>
        <p:sp>
          <p:nvSpPr>
            <p:cNvPr id="29" name="Elipse 28"/>
            <p:cNvSpPr/>
            <p:nvPr/>
          </p:nvSpPr>
          <p:spPr>
            <a:xfrm>
              <a:off x="1283025" y="2758864"/>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7" name="CaixaDeTexto 10"/>
            <p:cNvSpPr txBox="1">
              <a:spLocks noChangeArrowheads="1"/>
            </p:cNvSpPr>
            <p:nvPr/>
          </p:nvSpPr>
          <p:spPr bwMode="auto">
            <a:xfrm>
              <a:off x="1263148" y="2959239"/>
              <a:ext cx="809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0095D8"/>
                  </a:solidFill>
                </a:rPr>
                <a:t>FIAFIN</a:t>
              </a:r>
            </a:p>
          </p:txBody>
        </p:sp>
      </p:grpSp>
      <p:grpSp>
        <p:nvGrpSpPr>
          <p:cNvPr id="10" name="Grupo 9"/>
          <p:cNvGrpSpPr/>
          <p:nvPr/>
        </p:nvGrpSpPr>
        <p:grpSpPr>
          <a:xfrm>
            <a:off x="2550967" y="2203844"/>
            <a:ext cx="770083" cy="770083"/>
            <a:chOff x="2291150" y="2350033"/>
            <a:chExt cx="770083" cy="770083"/>
          </a:xfrm>
        </p:grpSpPr>
        <p:sp>
          <p:nvSpPr>
            <p:cNvPr id="31" name="Elipse 30"/>
            <p:cNvSpPr/>
            <p:nvPr/>
          </p:nvSpPr>
          <p:spPr>
            <a:xfrm>
              <a:off x="2291150" y="2350033"/>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20" name="CaixaDeTexto 13"/>
            <p:cNvSpPr txBox="1">
              <a:spLocks noChangeArrowheads="1"/>
            </p:cNvSpPr>
            <p:nvPr/>
          </p:nvSpPr>
          <p:spPr bwMode="auto">
            <a:xfrm>
              <a:off x="2353827" y="2550408"/>
              <a:ext cx="644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80C342"/>
                  </a:solidFill>
                </a:rPr>
                <a:t>IIMV</a:t>
              </a:r>
            </a:p>
          </p:txBody>
        </p:sp>
      </p:grpSp>
      <p:grpSp>
        <p:nvGrpSpPr>
          <p:cNvPr id="11" name="Grupo 10"/>
          <p:cNvGrpSpPr/>
          <p:nvPr/>
        </p:nvGrpSpPr>
        <p:grpSpPr>
          <a:xfrm>
            <a:off x="4127806" y="2203844"/>
            <a:ext cx="770083" cy="770083"/>
            <a:chOff x="3857920" y="2398932"/>
            <a:chExt cx="770083" cy="770083"/>
          </a:xfrm>
        </p:grpSpPr>
        <p:sp>
          <p:nvSpPr>
            <p:cNvPr id="33" name="Elipse 32"/>
            <p:cNvSpPr/>
            <p:nvPr/>
          </p:nvSpPr>
          <p:spPr>
            <a:xfrm>
              <a:off x="3857920" y="2398932"/>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3" name="CaixaDeTexto 6"/>
            <p:cNvSpPr txBox="1">
              <a:spLocks noChangeArrowheads="1"/>
            </p:cNvSpPr>
            <p:nvPr/>
          </p:nvSpPr>
          <p:spPr bwMode="auto">
            <a:xfrm>
              <a:off x="3916590" y="2599307"/>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7DC145"/>
                  </a:solidFill>
                </a:rPr>
                <a:t>FPSB</a:t>
              </a:r>
            </a:p>
          </p:txBody>
        </p:sp>
      </p:grpSp>
      <p:grpSp>
        <p:nvGrpSpPr>
          <p:cNvPr id="12" name="Grupo 11"/>
          <p:cNvGrpSpPr/>
          <p:nvPr/>
        </p:nvGrpSpPr>
        <p:grpSpPr>
          <a:xfrm>
            <a:off x="5704644" y="2203844"/>
            <a:ext cx="785728" cy="770083"/>
            <a:chOff x="5456507" y="2391664"/>
            <a:chExt cx="785728" cy="770083"/>
          </a:xfrm>
        </p:grpSpPr>
        <p:sp>
          <p:nvSpPr>
            <p:cNvPr id="35" name="Elipse 34"/>
            <p:cNvSpPr/>
            <p:nvPr/>
          </p:nvSpPr>
          <p:spPr>
            <a:xfrm>
              <a:off x="5464330" y="2391664"/>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8" name="CaixaDeTexto 11"/>
            <p:cNvSpPr txBox="1">
              <a:spLocks noChangeArrowheads="1"/>
            </p:cNvSpPr>
            <p:nvPr/>
          </p:nvSpPr>
          <p:spPr bwMode="auto">
            <a:xfrm>
              <a:off x="5456507" y="2592039"/>
              <a:ext cx="785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0095D8"/>
                  </a:solidFill>
                </a:rPr>
                <a:t>IOSCO</a:t>
              </a:r>
            </a:p>
          </p:txBody>
        </p:sp>
      </p:grpSp>
      <p:grpSp>
        <p:nvGrpSpPr>
          <p:cNvPr id="13" name="Grupo 12"/>
          <p:cNvGrpSpPr/>
          <p:nvPr/>
        </p:nvGrpSpPr>
        <p:grpSpPr>
          <a:xfrm>
            <a:off x="1748760" y="3220264"/>
            <a:ext cx="770083" cy="770083"/>
            <a:chOff x="2174174" y="3384241"/>
            <a:chExt cx="770083" cy="770083"/>
          </a:xfrm>
        </p:grpSpPr>
        <p:sp>
          <p:nvSpPr>
            <p:cNvPr id="37" name="Elipse 36"/>
            <p:cNvSpPr/>
            <p:nvPr/>
          </p:nvSpPr>
          <p:spPr>
            <a:xfrm>
              <a:off x="2174174" y="3384241"/>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4" name="CaixaDeTexto 7"/>
            <p:cNvSpPr txBox="1">
              <a:spLocks noChangeArrowheads="1"/>
            </p:cNvSpPr>
            <p:nvPr/>
          </p:nvSpPr>
          <p:spPr bwMode="auto">
            <a:xfrm>
              <a:off x="2204791" y="3584616"/>
              <a:ext cx="708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0095D8"/>
                  </a:solidFill>
                </a:rPr>
                <a:t>ICMA</a:t>
              </a:r>
            </a:p>
          </p:txBody>
        </p:sp>
      </p:grpSp>
      <p:grpSp>
        <p:nvGrpSpPr>
          <p:cNvPr id="17" name="Grupo 16"/>
          <p:cNvGrpSpPr/>
          <p:nvPr/>
        </p:nvGrpSpPr>
        <p:grpSpPr>
          <a:xfrm>
            <a:off x="4926941" y="3220264"/>
            <a:ext cx="770083" cy="770083"/>
            <a:chOff x="4808333" y="3399833"/>
            <a:chExt cx="770083" cy="770083"/>
          </a:xfrm>
        </p:grpSpPr>
        <p:sp>
          <p:nvSpPr>
            <p:cNvPr id="39" name="Elipse 38"/>
            <p:cNvSpPr/>
            <p:nvPr/>
          </p:nvSpPr>
          <p:spPr>
            <a:xfrm>
              <a:off x="4808333" y="3399833"/>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7419" name="CaixaDeTexto 12"/>
            <p:cNvSpPr txBox="1">
              <a:spLocks noChangeArrowheads="1"/>
            </p:cNvSpPr>
            <p:nvPr/>
          </p:nvSpPr>
          <p:spPr bwMode="auto">
            <a:xfrm>
              <a:off x="4810096" y="3600208"/>
              <a:ext cx="766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a:solidFill>
                    <a:srgbClr val="7DC145"/>
                  </a:solidFill>
                </a:rPr>
                <a:t>SMPG</a:t>
              </a:r>
            </a:p>
          </p:txBody>
        </p:sp>
      </p:grpSp>
      <p:grpSp>
        <p:nvGrpSpPr>
          <p:cNvPr id="38" name="Grupo 37"/>
          <p:cNvGrpSpPr/>
          <p:nvPr/>
        </p:nvGrpSpPr>
        <p:grpSpPr>
          <a:xfrm>
            <a:off x="3337850" y="3220264"/>
            <a:ext cx="776104" cy="770083"/>
            <a:chOff x="2174174" y="3384241"/>
            <a:chExt cx="776104" cy="770083"/>
          </a:xfrm>
        </p:grpSpPr>
        <p:sp>
          <p:nvSpPr>
            <p:cNvPr id="40" name="Elipse 39"/>
            <p:cNvSpPr/>
            <p:nvPr/>
          </p:nvSpPr>
          <p:spPr>
            <a:xfrm>
              <a:off x="2174174" y="3384241"/>
              <a:ext cx="770083" cy="770083"/>
            </a:xfrm>
            <a:prstGeom prst="ellipse">
              <a:avLst/>
            </a:prstGeom>
            <a:solidFill>
              <a:schemeClr val="bg1"/>
            </a:solidFill>
            <a:ln w="381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41" name="CaixaDeTexto 7"/>
            <p:cNvSpPr txBox="1">
              <a:spLocks noChangeArrowheads="1"/>
            </p:cNvSpPr>
            <p:nvPr/>
          </p:nvSpPr>
          <p:spPr bwMode="auto">
            <a:xfrm>
              <a:off x="2180515" y="3584616"/>
              <a:ext cx="769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1800" b="1" dirty="0" smtClean="0">
                  <a:solidFill>
                    <a:srgbClr val="0095D8"/>
                  </a:solidFill>
                </a:rPr>
                <a:t>AMCC</a:t>
              </a:r>
              <a:endParaRPr lang="pt-BR" altLang="pt-BR" sz="1800" b="1" dirty="0">
                <a:solidFill>
                  <a:srgbClr val="0095D8"/>
                </a:solidFill>
              </a:endParaRPr>
            </a:p>
          </p:txBody>
        </p:sp>
      </p:grpSp>
    </p:spTree>
    <p:extLst>
      <p:ext uri="{BB962C8B-B14F-4D97-AF65-F5344CB8AC3E}">
        <p14:creationId xmlns:p14="http://schemas.microsoft.com/office/powerpoint/2010/main" val="188579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750"/>
                            </p:stCondLst>
                            <p:childTnLst>
                              <p:par>
                                <p:cTn id="13" presetID="49" presetClass="entr" presetSubtype="0" de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par>
                                <p:cTn id="31" presetID="49" presetClass="entr" presetSubtype="0" decel="100000" fill="hold" nodeType="withEffect">
                                  <p:stCondLst>
                                    <p:cond delay="75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par>
                                <p:cTn id="37" presetID="49" presetClass="entr" presetSubtype="0" decel="100000"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par>
                                <p:cTn id="43" presetID="49" presetClass="entr" presetSubtype="0" decel="100000" fill="hold" nodeType="withEffect">
                                  <p:stCondLst>
                                    <p:cond delay="125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par>
                                <p:cTn id="49" presetID="49" presetClass="entr" presetSubtype="0" decel="100000" fill="hold" nodeType="withEffect">
                                  <p:stCondLst>
                                    <p:cond delay="15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 calcmode="lin" valueType="num">
                                      <p:cBhvr>
                                        <p:cTn id="53" dur="500" fill="hold"/>
                                        <p:tgtEl>
                                          <p:spTgt spid="11"/>
                                        </p:tgtEl>
                                        <p:attrNameLst>
                                          <p:attrName>style.rotation</p:attrName>
                                        </p:attrNameLst>
                                      </p:cBhvr>
                                      <p:tavLst>
                                        <p:tav tm="0">
                                          <p:val>
                                            <p:fltVal val="360"/>
                                          </p:val>
                                        </p:tav>
                                        <p:tav tm="100000">
                                          <p:val>
                                            <p:fltVal val="0"/>
                                          </p:val>
                                        </p:tav>
                                      </p:tavLst>
                                    </p:anim>
                                    <p:animEffect transition="in" filter="fade">
                                      <p:cBhvr>
                                        <p:cTn id="54" dur="500"/>
                                        <p:tgtEl>
                                          <p:spTgt spid="11"/>
                                        </p:tgtEl>
                                      </p:cBhvr>
                                    </p:animEffect>
                                  </p:childTnLst>
                                </p:cTn>
                              </p:par>
                              <p:par>
                                <p:cTn id="55" presetID="49" presetClass="entr" presetSubtype="0" decel="100000" fill="hold" nodeType="withEffect">
                                  <p:stCondLst>
                                    <p:cond delay="175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360"/>
                                          </p:val>
                                        </p:tav>
                                        <p:tav tm="100000">
                                          <p:val>
                                            <p:fltVal val="0"/>
                                          </p:val>
                                        </p:tav>
                                      </p:tavLst>
                                    </p:anim>
                                    <p:animEffect transition="in" filter="fade">
                                      <p:cBhvr>
                                        <p:cTn id="60" dur="500"/>
                                        <p:tgtEl>
                                          <p:spTgt spid="12"/>
                                        </p:tgtEl>
                                      </p:cBhvr>
                                    </p:animEffect>
                                  </p:childTnLst>
                                </p:cTn>
                              </p:par>
                              <p:par>
                                <p:cTn id="61" presetID="49" presetClass="entr" presetSubtype="0" decel="100000" fill="hold" nodeType="withEffect">
                                  <p:stCondLst>
                                    <p:cond delay="200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360"/>
                                          </p:val>
                                        </p:tav>
                                        <p:tav tm="100000">
                                          <p:val>
                                            <p:fltVal val="0"/>
                                          </p:val>
                                        </p:tav>
                                      </p:tavLst>
                                    </p:anim>
                                    <p:animEffect transition="in" filter="fade">
                                      <p:cBhvr>
                                        <p:cTn id="66" dur="500"/>
                                        <p:tgtEl>
                                          <p:spTgt spid="13"/>
                                        </p:tgtEl>
                                      </p:cBhvr>
                                    </p:animEffect>
                                  </p:childTnLst>
                                </p:cTn>
                              </p:par>
                              <p:par>
                                <p:cTn id="67" presetID="49" presetClass="entr" presetSubtype="0" decel="100000" fill="hold" nodeType="withEffect">
                                  <p:stCondLst>
                                    <p:cond delay="225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 calcmode="lin" valueType="num">
                                      <p:cBhvr>
                                        <p:cTn id="71" dur="500" fill="hold"/>
                                        <p:tgtEl>
                                          <p:spTgt spid="17"/>
                                        </p:tgtEl>
                                        <p:attrNameLst>
                                          <p:attrName>style.rotation</p:attrName>
                                        </p:attrNameLst>
                                      </p:cBhvr>
                                      <p:tavLst>
                                        <p:tav tm="0">
                                          <p:val>
                                            <p:fltVal val="360"/>
                                          </p:val>
                                        </p:tav>
                                        <p:tav tm="100000">
                                          <p:val>
                                            <p:fltVal val="0"/>
                                          </p:val>
                                        </p:tav>
                                      </p:tavLst>
                                    </p:anim>
                                    <p:animEffect transition="in" filter="fade">
                                      <p:cBhvr>
                                        <p:cTn id="72" dur="500"/>
                                        <p:tgtEl>
                                          <p:spTgt spid="17"/>
                                        </p:tgtEl>
                                      </p:cBhvr>
                                    </p:animEffect>
                                  </p:childTnLst>
                                </p:cTn>
                              </p:par>
                            </p:childTnLst>
                          </p:cTn>
                        </p:par>
                        <p:par>
                          <p:cTn id="73" fill="hold">
                            <p:stCondLst>
                              <p:cond delay="3500"/>
                            </p:stCondLst>
                            <p:childTnLst>
                              <p:par>
                                <p:cTn id="74" presetID="22" presetClass="entr" presetSubtype="8"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par>
                                <p:cTn id="77" presetID="2" presetClass="entr" presetSubtype="8" decel="100000" fill="hold" grpId="0" nodeType="withEffect">
                                  <p:stCondLst>
                                    <p:cond delay="250"/>
                                  </p:stCondLst>
                                  <p:childTnLst>
                                    <p:set>
                                      <p:cBhvr>
                                        <p:cTn id="78" dur="1" fill="hold">
                                          <p:stCondLst>
                                            <p:cond delay="0"/>
                                          </p:stCondLst>
                                        </p:cTn>
                                        <p:tgtEl>
                                          <p:spTgt spid="17421"/>
                                        </p:tgtEl>
                                        <p:attrNameLst>
                                          <p:attrName>style.visibility</p:attrName>
                                        </p:attrNameLst>
                                      </p:cBhvr>
                                      <p:to>
                                        <p:strVal val="visible"/>
                                      </p:to>
                                    </p:set>
                                    <p:anim calcmode="lin" valueType="num">
                                      <p:cBhvr additive="base">
                                        <p:cTn id="79" dur="500" fill="hold"/>
                                        <p:tgtEl>
                                          <p:spTgt spid="17421"/>
                                        </p:tgtEl>
                                        <p:attrNameLst>
                                          <p:attrName>ppt_x</p:attrName>
                                        </p:attrNameLst>
                                      </p:cBhvr>
                                      <p:tavLst>
                                        <p:tav tm="0">
                                          <p:val>
                                            <p:strVal val="0-#ppt_w/2"/>
                                          </p:val>
                                        </p:tav>
                                        <p:tav tm="100000">
                                          <p:val>
                                            <p:strVal val="#ppt_x"/>
                                          </p:val>
                                        </p:tav>
                                      </p:tavLst>
                                    </p:anim>
                                    <p:anim calcmode="lin" valueType="num">
                                      <p:cBhvr additive="base">
                                        <p:cTn id="80" dur="500" fill="hold"/>
                                        <p:tgtEl>
                                          <p:spTgt spid="17421"/>
                                        </p:tgtEl>
                                        <p:attrNameLst>
                                          <p:attrName>ppt_y</p:attrName>
                                        </p:attrNameLst>
                                      </p:cBhvr>
                                      <p:tavLst>
                                        <p:tav tm="0">
                                          <p:val>
                                            <p:strVal val="#ppt_y"/>
                                          </p:val>
                                        </p:tav>
                                        <p:tav tm="100000">
                                          <p:val>
                                            <p:strVal val="#ppt_y"/>
                                          </p:val>
                                        </p:tav>
                                      </p:tavLst>
                                    </p:anim>
                                  </p:childTnLst>
                                </p:cTn>
                              </p:par>
                              <p:par>
                                <p:cTn id="81" presetID="49" presetClass="entr" presetSubtype="0" decel="100000" fill="hold" nodeType="withEffect">
                                  <p:stCondLst>
                                    <p:cond delay="200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 calcmode="lin" valueType="num">
                                      <p:cBhvr>
                                        <p:cTn id="85" dur="500" fill="hold"/>
                                        <p:tgtEl>
                                          <p:spTgt spid="38"/>
                                        </p:tgtEl>
                                        <p:attrNameLst>
                                          <p:attrName>style.rotation</p:attrName>
                                        </p:attrNameLst>
                                      </p:cBhvr>
                                      <p:tavLst>
                                        <p:tav tm="0">
                                          <p:val>
                                            <p:fltVal val="360"/>
                                          </p:val>
                                        </p:tav>
                                        <p:tav tm="100000">
                                          <p:val>
                                            <p:fltVal val="0"/>
                                          </p:val>
                                        </p:tav>
                                      </p:tavLst>
                                    </p:anim>
                                    <p:animEffect transition="in" filter="fade">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499"/>
          </a:xfrm>
          <a:prstGeom prst="rect">
            <a:avLst/>
          </a:prstGeom>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11347" t="35733"/>
          <a:stretch/>
        </p:blipFill>
        <p:spPr>
          <a:xfrm>
            <a:off x="1038225" y="2028825"/>
            <a:ext cx="8105772" cy="3115755"/>
          </a:xfrm>
          <a:prstGeom prst="rect">
            <a:avLst/>
          </a:prstGeom>
          <a:noFill/>
          <a:ln>
            <a:noFill/>
          </a:ln>
        </p:spPr>
      </p:pic>
      <p:sp>
        <p:nvSpPr>
          <p:cNvPr id="22530" name="Retângulo 3"/>
          <p:cNvSpPr>
            <a:spLocks noChangeArrowheads="1"/>
          </p:cNvSpPr>
          <p:nvPr/>
        </p:nvSpPr>
        <p:spPr bwMode="auto">
          <a:xfrm>
            <a:off x="3042605" y="3883463"/>
            <a:ext cx="22880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pt-BR" sz="1600" dirty="0" smtClean="0">
                <a:solidFill>
                  <a:schemeClr val="tx1">
                    <a:lumMod val="75000"/>
                    <a:lumOff val="25000"/>
                  </a:schemeClr>
                </a:solidFill>
              </a:rPr>
              <a:t>A </a:t>
            </a:r>
            <a:r>
              <a:rPr lang="en-US" altLang="pt-BR" sz="1600" b="1" dirty="0" smtClean="0">
                <a:solidFill>
                  <a:schemeClr val="tx1">
                    <a:lumMod val="75000"/>
                    <a:lumOff val="25000"/>
                  </a:schemeClr>
                </a:solidFill>
              </a:rPr>
              <a:t>strong market </a:t>
            </a:r>
            <a:r>
              <a:rPr lang="en-US" altLang="pt-BR" sz="1600" dirty="0" smtClean="0">
                <a:solidFill>
                  <a:schemeClr val="tx1">
                    <a:lumMod val="75000"/>
                    <a:lumOff val="25000"/>
                  </a:schemeClr>
                </a:solidFill>
              </a:rPr>
              <a:t>requires </a:t>
            </a:r>
            <a:r>
              <a:rPr lang="en-US" altLang="pt-BR" sz="1600" b="1" dirty="0" smtClean="0">
                <a:solidFill>
                  <a:schemeClr val="tx1">
                    <a:lumMod val="75000"/>
                    <a:lumOff val="25000"/>
                  </a:schemeClr>
                </a:solidFill>
              </a:rPr>
              <a:t>strong institutions</a:t>
            </a:r>
          </a:p>
        </p:txBody>
      </p:sp>
      <p:sp>
        <p:nvSpPr>
          <p:cNvPr id="10" name="Retângulo 9"/>
          <p:cNvSpPr/>
          <p:nvPr/>
        </p:nvSpPr>
        <p:spPr>
          <a:xfrm>
            <a:off x="5764696" y="3444354"/>
            <a:ext cx="3226478" cy="757130"/>
          </a:xfrm>
          <a:prstGeom prst="rect">
            <a:avLst/>
          </a:prstGeom>
        </p:spPr>
        <p:txBody>
          <a:bodyPr wrap="square">
            <a:spAutoFit/>
          </a:bodyPr>
          <a:lstStyle/>
          <a:p>
            <a:pPr>
              <a:lnSpc>
                <a:spcPct val="90000"/>
              </a:lnSpc>
            </a:pPr>
            <a:r>
              <a:rPr lang="pt-BR" sz="1200" b="1" i="1" dirty="0">
                <a:solidFill>
                  <a:srgbClr val="80C342"/>
                </a:solidFill>
                <a:ea typeface="Calibri" panose="020F0502020204030204" pitchFamily="34" charset="0"/>
              </a:rPr>
              <a:t>São </a:t>
            </a:r>
            <a:r>
              <a:rPr lang="pt-BR" sz="1200" b="1" i="1" dirty="0" smtClean="0">
                <a:solidFill>
                  <a:srgbClr val="80C342"/>
                </a:solidFill>
                <a:ea typeface="Calibri" panose="020F0502020204030204" pitchFamily="34" charset="0"/>
              </a:rPr>
              <a:t>Paulo</a:t>
            </a:r>
            <a:endParaRPr lang="pt-BR" sz="1200" b="1" i="1" dirty="0">
              <a:solidFill>
                <a:srgbClr val="80C342"/>
              </a:solidFill>
              <a:ea typeface="Calibri" panose="020F0502020204030204" pitchFamily="34" charset="0"/>
            </a:endParaRPr>
          </a:p>
          <a:p>
            <a:pPr>
              <a:lnSpc>
                <a:spcPct val="90000"/>
              </a:lnSpc>
              <a:spcAft>
                <a:spcPts val="0"/>
              </a:spcAft>
            </a:pPr>
            <a:r>
              <a:rPr lang="pt-BR" sz="1200" i="1" dirty="0">
                <a:solidFill>
                  <a:srgbClr val="4C4D4F"/>
                </a:solidFill>
                <a:ea typeface="Calibri" panose="020F0502020204030204" pitchFamily="34" charset="0"/>
              </a:rPr>
              <a:t>Av. das Nações Unidas, </a:t>
            </a:r>
            <a:r>
              <a:rPr lang="pt-BR" sz="1200" i="1" dirty="0" smtClean="0">
                <a:solidFill>
                  <a:srgbClr val="4C4D4F"/>
                </a:solidFill>
                <a:ea typeface="Calibri" panose="020F0502020204030204" pitchFamily="34" charset="0"/>
              </a:rPr>
              <a:t>8,501</a:t>
            </a:r>
            <a:r>
              <a:rPr lang="pt-BR" sz="1200" i="1" dirty="0">
                <a:solidFill>
                  <a:srgbClr val="4C4D4F"/>
                </a:solidFill>
                <a:ea typeface="Calibri" panose="020F0502020204030204" pitchFamily="34" charset="0"/>
              </a:rPr>
              <a:t>  </a:t>
            </a:r>
            <a:r>
              <a:rPr lang="pt-BR" sz="1200" i="1" dirty="0" smtClean="0">
                <a:solidFill>
                  <a:srgbClr val="4C4D4F"/>
                </a:solidFill>
                <a:ea typeface="Calibri" panose="020F0502020204030204" pitchFamily="34" charset="0"/>
              </a:rPr>
              <a:t>21st </a:t>
            </a:r>
            <a:r>
              <a:rPr lang="pt-BR" sz="1200" i="1" dirty="0" err="1" smtClean="0">
                <a:solidFill>
                  <a:srgbClr val="4C4D4F"/>
                </a:solidFill>
                <a:ea typeface="Calibri" panose="020F0502020204030204" pitchFamily="34" charset="0"/>
              </a:rPr>
              <a:t>floor</a:t>
            </a:r>
            <a:endParaRPr lang="pt-BR" sz="1200" dirty="0">
              <a:solidFill>
                <a:srgbClr val="4C4D4F"/>
              </a:solidFill>
              <a:ea typeface="Calibri" panose="020F0502020204030204" pitchFamily="34" charset="0"/>
            </a:endParaRPr>
          </a:p>
          <a:p>
            <a:pPr>
              <a:lnSpc>
                <a:spcPct val="90000"/>
              </a:lnSpc>
              <a:spcAft>
                <a:spcPts val="0"/>
              </a:spcAft>
            </a:pPr>
            <a:r>
              <a:rPr lang="pt-BR" sz="1200" i="1" dirty="0">
                <a:solidFill>
                  <a:srgbClr val="4C4D4F"/>
                </a:solidFill>
                <a:ea typeface="Calibri" panose="020F0502020204030204" pitchFamily="34" charset="0"/>
              </a:rPr>
              <a:t>05425-070 São Paulo </a:t>
            </a:r>
            <a:r>
              <a:rPr lang="pt-BR" sz="1200" i="1" dirty="0" smtClean="0">
                <a:solidFill>
                  <a:srgbClr val="4C4D4F"/>
                </a:solidFill>
                <a:ea typeface="Calibri" panose="020F0502020204030204" pitchFamily="34" charset="0"/>
              </a:rPr>
              <a:t> SP  </a:t>
            </a:r>
            <a:r>
              <a:rPr lang="pt-BR" sz="1200" i="1" smtClean="0">
                <a:solidFill>
                  <a:srgbClr val="4C4D4F"/>
                </a:solidFill>
                <a:ea typeface="Calibri" panose="020F0502020204030204" pitchFamily="34" charset="0"/>
              </a:rPr>
              <a:t>Brazil</a:t>
            </a:r>
            <a:endParaRPr lang="pt-BR" sz="1200" dirty="0">
              <a:solidFill>
                <a:srgbClr val="4C4D4F"/>
              </a:solidFill>
              <a:ea typeface="Calibri" panose="020F0502020204030204" pitchFamily="34" charset="0"/>
            </a:endParaRPr>
          </a:p>
          <a:p>
            <a:pPr>
              <a:lnSpc>
                <a:spcPct val="90000"/>
              </a:lnSpc>
              <a:spcAft>
                <a:spcPts val="0"/>
              </a:spcAft>
            </a:pPr>
            <a:r>
              <a:rPr lang="pt-BR" sz="1200" i="1" dirty="0">
                <a:solidFill>
                  <a:srgbClr val="4C4D4F"/>
                </a:solidFill>
                <a:ea typeface="Calibri" panose="020F0502020204030204" pitchFamily="34" charset="0"/>
              </a:rPr>
              <a:t>+ 55 11 </a:t>
            </a:r>
            <a:r>
              <a:rPr lang="pt-BR" sz="1200" i="1" dirty="0" smtClean="0">
                <a:solidFill>
                  <a:srgbClr val="4C4D4F"/>
                </a:solidFill>
                <a:ea typeface="Calibri" panose="020F0502020204030204" pitchFamily="34" charset="0"/>
              </a:rPr>
              <a:t>3471.4200</a:t>
            </a:r>
            <a:endParaRPr lang="pt-BR" sz="1200" dirty="0">
              <a:solidFill>
                <a:srgbClr val="4C4D4F"/>
              </a:solidFill>
              <a:ea typeface="Calibri" panose="020F0502020204030204" pitchFamily="34" charset="0"/>
            </a:endParaRPr>
          </a:p>
        </p:txBody>
      </p:sp>
      <p:sp>
        <p:nvSpPr>
          <p:cNvPr id="11" name="Retângulo 10"/>
          <p:cNvSpPr/>
          <p:nvPr/>
        </p:nvSpPr>
        <p:spPr>
          <a:xfrm>
            <a:off x="5759265" y="4233814"/>
            <a:ext cx="3258244" cy="757130"/>
          </a:xfrm>
          <a:prstGeom prst="rect">
            <a:avLst/>
          </a:prstGeom>
        </p:spPr>
        <p:txBody>
          <a:bodyPr wrap="square">
            <a:spAutoFit/>
          </a:bodyPr>
          <a:lstStyle/>
          <a:p>
            <a:pPr>
              <a:lnSpc>
                <a:spcPct val="90000"/>
              </a:lnSpc>
              <a:spcAft>
                <a:spcPts val="0"/>
              </a:spcAft>
            </a:pPr>
            <a:r>
              <a:rPr lang="pt-BR" sz="1200" b="1" i="1" dirty="0">
                <a:solidFill>
                  <a:srgbClr val="80C342"/>
                </a:solidFill>
                <a:ea typeface="Calibri" panose="020F0502020204030204" pitchFamily="34" charset="0"/>
              </a:rPr>
              <a:t>Rio de Janeiro</a:t>
            </a:r>
            <a:endParaRPr lang="pt-BR" sz="1200" dirty="0">
              <a:solidFill>
                <a:srgbClr val="80C342"/>
              </a:solidFill>
              <a:ea typeface="Calibri" panose="020F0502020204030204" pitchFamily="34" charset="0"/>
            </a:endParaRPr>
          </a:p>
          <a:p>
            <a:pPr>
              <a:lnSpc>
                <a:spcPct val="90000"/>
              </a:lnSpc>
              <a:spcAft>
                <a:spcPts val="0"/>
              </a:spcAft>
            </a:pPr>
            <a:r>
              <a:rPr lang="pt-BR" sz="1200" i="1" dirty="0">
                <a:solidFill>
                  <a:srgbClr val="4C4D4F"/>
                </a:solidFill>
                <a:ea typeface="Calibri" panose="020F0502020204030204" pitchFamily="34" charset="0"/>
              </a:rPr>
              <a:t>Av. República do Chile, 230  </a:t>
            </a:r>
            <a:r>
              <a:rPr lang="pt-BR" sz="1200" i="1" dirty="0" smtClean="0">
                <a:solidFill>
                  <a:srgbClr val="4C4D4F"/>
                </a:solidFill>
                <a:ea typeface="Calibri" panose="020F0502020204030204" pitchFamily="34" charset="0"/>
              </a:rPr>
              <a:t>13th </a:t>
            </a:r>
            <a:r>
              <a:rPr lang="pt-BR" sz="1200" i="1" dirty="0" err="1" smtClean="0">
                <a:solidFill>
                  <a:srgbClr val="4C4D4F"/>
                </a:solidFill>
                <a:ea typeface="Calibri" panose="020F0502020204030204" pitchFamily="34" charset="0"/>
              </a:rPr>
              <a:t>floor</a:t>
            </a:r>
            <a:endParaRPr lang="pt-BR" sz="1200" dirty="0">
              <a:solidFill>
                <a:srgbClr val="4C4D4F"/>
              </a:solidFill>
              <a:ea typeface="Calibri" panose="020F0502020204030204" pitchFamily="34" charset="0"/>
            </a:endParaRPr>
          </a:p>
          <a:p>
            <a:pPr>
              <a:lnSpc>
                <a:spcPct val="90000"/>
              </a:lnSpc>
              <a:spcAft>
                <a:spcPts val="0"/>
              </a:spcAft>
            </a:pPr>
            <a:r>
              <a:rPr lang="pt-BR" sz="1200" i="1" dirty="0">
                <a:solidFill>
                  <a:srgbClr val="4C4D4F"/>
                </a:solidFill>
                <a:ea typeface="Calibri" panose="020F0502020204030204" pitchFamily="34" charset="0"/>
              </a:rPr>
              <a:t>20031-170 Rio de Janeiro </a:t>
            </a:r>
            <a:r>
              <a:rPr lang="pt-BR" sz="1200" i="1" dirty="0" smtClean="0">
                <a:solidFill>
                  <a:srgbClr val="4C4D4F"/>
                </a:solidFill>
                <a:ea typeface="Calibri" panose="020F0502020204030204" pitchFamily="34" charset="0"/>
              </a:rPr>
              <a:t> RJ  </a:t>
            </a:r>
            <a:r>
              <a:rPr lang="pt-BR" sz="1200" i="1" dirty="0" err="1" smtClean="0">
                <a:solidFill>
                  <a:srgbClr val="4C4D4F"/>
                </a:solidFill>
                <a:ea typeface="Calibri" panose="020F0502020204030204" pitchFamily="34" charset="0"/>
              </a:rPr>
              <a:t>Brazil</a:t>
            </a:r>
            <a:endParaRPr lang="pt-BR" sz="1200" dirty="0">
              <a:solidFill>
                <a:srgbClr val="4C4D4F"/>
              </a:solidFill>
              <a:ea typeface="Calibri" panose="020F0502020204030204" pitchFamily="34" charset="0"/>
            </a:endParaRPr>
          </a:p>
          <a:p>
            <a:pPr>
              <a:lnSpc>
                <a:spcPct val="90000"/>
              </a:lnSpc>
              <a:spcAft>
                <a:spcPts val="0"/>
              </a:spcAft>
            </a:pPr>
            <a:r>
              <a:rPr lang="pt-BR" sz="1200" i="1" dirty="0">
                <a:solidFill>
                  <a:srgbClr val="4C4D4F"/>
                </a:solidFill>
                <a:ea typeface="Calibri" panose="020F0502020204030204" pitchFamily="34" charset="0"/>
              </a:rPr>
              <a:t>+ 55 21 </a:t>
            </a:r>
            <a:r>
              <a:rPr lang="pt-BR" sz="1200" i="1" dirty="0" smtClean="0">
                <a:solidFill>
                  <a:srgbClr val="4C4D4F"/>
                </a:solidFill>
                <a:ea typeface="Calibri" panose="020F0502020204030204" pitchFamily="34" charset="0"/>
              </a:rPr>
              <a:t>3814.3800</a:t>
            </a:r>
            <a:endParaRPr lang="pt-BR" sz="1200" dirty="0">
              <a:solidFill>
                <a:srgbClr val="4C4D4F"/>
              </a:solidFill>
              <a:ea typeface="Calibri" panose="020F0502020204030204" pitchFamily="34" charset="0"/>
            </a:endParaRPr>
          </a:p>
        </p:txBody>
      </p:sp>
      <p:pic>
        <p:nvPicPr>
          <p:cNvPr id="22532" name="Imagem 4"/>
          <p:cNvPicPr>
            <a:picLocks noChangeAspect="1"/>
          </p:cNvPicPr>
          <p:nvPr/>
        </p:nvPicPr>
        <p:blipFill rotWithShape="1">
          <a:blip r:embed="rId4">
            <a:extLst>
              <a:ext uri="{28A0092B-C50C-407E-A947-70E740481C1C}">
                <a14:useLocalDpi xmlns:a14="http://schemas.microsoft.com/office/drawing/2010/main" val="0"/>
              </a:ext>
            </a:extLst>
          </a:blip>
          <a:srcRect l="39893" t="67593" r="39789" b="13518"/>
          <a:stretch/>
        </p:blipFill>
        <p:spPr bwMode="auto">
          <a:xfrm>
            <a:off x="3522248" y="2851606"/>
            <a:ext cx="1437025" cy="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3415406" y="4572491"/>
            <a:ext cx="1650708" cy="272382"/>
          </a:xfrm>
          <a:prstGeom prst="rect">
            <a:avLst/>
          </a:prstGeom>
          <a:noFill/>
        </p:spPr>
        <p:txBody>
          <a:bodyPr wrap="none">
            <a:spAutoFit/>
          </a:bodyPr>
          <a:lstStyle/>
          <a:p>
            <a:pPr>
              <a:lnSpc>
                <a:spcPct val="90000"/>
              </a:lnSpc>
              <a:defRPr/>
            </a:pPr>
            <a:r>
              <a:rPr lang="pt-BR" sz="1300" b="1" i="1" dirty="0">
                <a:solidFill>
                  <a:srgbClr val="0095D9"/>
                </a:solidFill>
                <a:ea typeface="Calibri" panose="020F0502020204030204" pitchFamily="34" charset="0"/>
              </a:rPr>
              <a:t>www.anbima.com.br</a:t>
            </a:r>
          </a:p>
        </p:txBody>
      </p:sp>
      <p:cxnSp>
        <p:nvCxnSpPr>
          <p:cNvPr id="4" name="Conector reto 3"/>
          <p:cNvCxnSpPr/>
          <p:nvPr/>
        </p:nvCxnSpPr>
        <p:spPr>
          <a:xfrm>
            <a:off x="5469827" y="3444354"/>
            <a:ext cx="0" cy="1532888"/>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5764696" y="2734579"/>
            <a:ext cx="3252813" cy="590931"/>
          </a:xfrm>
          <a:prstGeom prst="rect">
            <a:avLst/>
          </a:prstGeom>
          <a:noFill/>
        </p:spPr>
        <p:txBody>
          <a:bodyPr wrap="square" rtlCol="0">
            <a:spAutoFit/>
          </a:bodyPr>
          <a:lstStyle/>
          <a:p>
            <a:pPr>
              <a:lnSpc>
                <a:spcPct val="90000"/>
              </a:lnSpc>
            </a:pPr>
            <a:r>
              <a:rPr lang="en-US" sz="1800" b="1" i="1" dirty="0" smtClean="0">
                <a:solidFill>
                  <a:srgbClr val="FCAF17"/>
                </a:solidFill>
              </a:rPr>
              <a:t>Presenter’s name</a:t>
            </a:r>
          </a:p>
          <a:p>
            <a:pPr>
              <a:lnSpc>
                <a:spcPct val="90000"/>
              </a:lnSpc>
            </a:pPr>
            <a:r>
              <a:rPr lang="en-US" sz="1800" i="1" dirty="0" smtClean="0">
                <a:solidFill>
                  <a:srgbClr val="0095D9"/>
                </a:solidFill>
              </a:rPr>
              <a:t>E-mail</a:t>
            </a:r>
            <a:endParaRPr lang="en-US" sz="1800" i="1" dirty="0">
              <a:solidFill>
                <a:srgbClr val="0095D9"/>
              </a:solidFill>
            </a:endParaRPr>
          </a:p>
        </p:txBody>
      </p:sp>
    </p:spTree>
    <p:extLst>
      <p:ext uri="{BB962C8B-B14F-4D97-AF65-F5344CB8AC3E}">
        <p14:creationId xmlns:p14="http://schemas.microsoft.com/office/powerpoint/2010/main" val="42354582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p:cTn id="11" dur="500" fill="hold"/>
                                        <p:tgtEl>
                                          <p:spTgt spid="22532"/>
                                        </p:tgtEl>
                                        <p:attrNameLst>
                                          <p:attrName>ppt_w</p:attrName>
                                        </p:attrNameLst>
                                      </p:cBhvr>
                                      <p:tavLst>
                                        <p:tav tm="0">
                                          <p:val>
                                            <p:fltVal val="0"/>
                                          </p:val>
                                        </p:tav>
                                        <p:tav tm="100000">
                                          <p:val>
                                            <p:strVal val="#ppt_w"/>
                                          </p:val>
                                        </p:tav>
                                      </p:tavLst>
                                    </p:anim>
                                    <p:anim calcmode="lin" valueType="num">
                                      <p:cBhvr>
                                        <p:cTn id="12" dur="500" fill="hold"/>
                                        <p:tgtEl>
                                          <p:spTgt spid="22532"/>
                                        </p:tgtEl>
                                        <p:attrNameLst>
                                          <p:attrName>ppt_h</p:attrName>
                                        </p:attrNameLst>
                                      </p:cBhvr>
                                      <p:tavLst>
                                        <p:tav tm="0">
                                          <p:val>
                                            <p:fltVal val="0"/>
                                          </p:val>
                                        </p:tav>
                                        <p:tav tm="100000">
                                          <p:val>
                                            <p:strVal val="#ppt_h"/>
                                          </p:val>
                                        </p:tav>
                                      </p:tavLst>
                                    </p:anim>
                                    <p:anim calcmode="lin" valueType="num">
                                      <p:cBhvr>
                                        <p:cTn id="13" dur="500" fill="hold"/>
                                        <p:tgtEl>
                                          <p:spTgt spid="22532"/>
                                        </p:tgtEl>
                                        <p:attrNameLst>
                                          <p:attrName>style.rotation</p:attrName>
                                        </p:attrNameLst>
                                      </p:cBhvr>
                                      <p:tavLst>
                                        <p:tav tm="0">
                                          <p:val>
                                            <p:fltVal val="360"/>
                                          </p:val>
                                        </p:tav>
                                        <p:tav tm="100000">
                                          <p:val>
                                            <p:fltVal val="0"/>
                                          </p:val>
                                        </p:tav>
                                      </p:tavLst>
                                    </p:anim>
                                    <p:animEffect transition="in" filter="fade">
                                      <p:cBhvr>
                                        <p:cTn id="14" dur="500"/>
                                        <p:tgtEl>
                                          <p:spTgt spid="22532"/>
                                        </p:tgtEl>
                                      </p:cBhvr>
                                    </p:animEffect>
                                  </p:childTnLst>
                                </p:cTn>
                              </p:par>
                            </p:childTnLst>
                          </p:cTn>
                        </p:par>
                        <p:par>
                          <p:cTn id="15" fill="hold">
                            <p:stCondLst>
                              <p:cond delay="1500"/>
                            </p:stCondLst>
                            <p:childTnLst>
                              <p:par>
                                <p:cTn id="16" presetID="2" presetClass="entr" presetSubtype="2" decel="100000" fill="hold" grpId="0" nodeType="afterEffect">
                                  <p:stCondLst>
                                    <p:cond delay="0"/>
                                  </p:stCondLst>
                                  <p:childTnLst>
                                    <p:set>
                                      <p:cBhvr>
                                        <p:cTn id="17" dur="1" fill="hold">
                                          <p:stCondLst>
                                            <p:cond delay="0"/>
                                          </p:stCondLst>
                                        </p:cTn>
                                        <p:tgtEl>
                                          <p:spTgt spid="22530"/>
                                        </p:tgtEl>
                                        <p:attrNameLst>
                                          <p:attrName>style.visibility</p:attrName>
                                        </p:attrNameLst>
                                      </p:cBhvr>
                                      <p:to>
                                        <p:strVal val="visible"/>
                                      </p:to>
                                    </p:set>
                                    <p:anim calcmode="lin" valueType="num">
                                      <p:cBhvr additive="base">
                                        <p:cTn id="18" dur="500" fill="hold"/>
                                        <p:tgtEl>
                                          <p:spTgt spid="22530"/>
                                        </p:tgtEl>
                                        <p:attrNameLst>
                                          <p:attrName>ppt_x</p:attrName>
                                        </p:attrNameLst>
                                      </p:cBhvr>
                                      <p:tavLst>
                                        <p:tav tm="0">
                                          <p:val>
                                            <p:strVal val="1+#ppt_w/2"/>
                                          </p:val>
                                        </p:tav>
                                        <p:tav tm="100000">
                                          <p:val>
                                            <p:strVal val="#ppt_x"/>
                                          </p:val>
                                        </p:tav>
                                      </p:tavLst>
                                    </p:anim>
                                    <p:anim calcmode="lin" valueType="num">
                                      <p:cBhvr additive="base">
                                        <p:cTn id="19" dur="500" fill="hold"/>
                                        <p:tgtEl>
                                          <p:spTgt spid="22530"/>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2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2700"/>
                            </p:stCondLst>
                            <p:childTnLst>
                              <p:par>
                                <p:cTn id="30" presetID="16" presetClass="entr" presetSubtype="4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outHorizontal)">
                                      <p:cBhvr>
                                        <p:cTn id="32" dur="500"/>
                                        <p:tgtEl>
                                          <p:spTgt spid="4"/>
                                        </p:tgtEl>
                                      </p:cBhvr>
                                    </p:animEffect>
                                  </p:childTnLst>
                                </p:cTn>
                              </p:par>
                              <p:par>
                                <p:cTn id="33" presetID="2" presetClass="entr" presetSubtype="4" decel="100000"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6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10" grpId="0"/>
      <p:bldP spid="11"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rotWithShape="1">
          <a:blip r:embed="rId2">
            <a:extLst>
              <a:ext uri="{28A0092B-C50C-407E-A947-70E740481C1C}">
                <a14:useLocalDpi xmlns:a14="http://schemas.microsoft.com/office/drawing/2010/main" val="0"/>
              </a:ext>
            </a:extLst>
          </a:blip>
          <a:srcRect r="83978" b="77707"/>
          <a:stretch/>
        </p:blipFill>
        <p:spPr>
          <a:xfrm>
            <a:off x="1354" y="0"/>
            <a:ext cx="1464589" cy="1146629"/>
          </a:xfrm>
          <a:prstGeom prst="rect">
            <a:avLst/>
          </a:prstGeom>
        </p:spPr>
      </p:pic>
      <p:sp>
        <p:nvSpPr>
          <p:cNvPr id="12" name="Retângulo 2"/>
          <p:cNvSpPr>
            <a:spLocks noChangeArrowheads="1"/>
          </p:cNvSpPr>
          <p:nvPr/>
        </p:nvSpPr>
        <p:spPr bwMode="auto">
          <a:xfrm>
            <a:off x="529737" y="168438"/>
            <a:ext cx="66967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US" altLang="pt-BR" sz="2000" b="1" dirty="0" smtClean="0">
                <a:solidFill>
                  <a:srgbClr val="0095D9"/>
                </a:solidFill>
              </a:rPr>
              <a:t>We seek to </a:t>
            </a:r>
            <a:r>
              <a:rPr lang="en-US" altLang="pt-BR" sz="2000" b="1" dirty="0" smtClean="0">
                <a:solidFill>
                  <a:srgbClr val="92D050"/>
                </a:solidFill>
              </a:rPr>
              <a:t>represent </a:t>
            </a:r>
            <a:r>
              <a:rPr lang="en-US" altLang="pt-BR" sz="2000" b="1" dirty="0" smtClean="0">
                <a:solidFill>
                  <a:srgbClr val="0095D9"/>
                </a:solidFill>
              </a:rPr>
              <a:t>all the different types of institutions that are active in Brazilian capital markets </a:t>
            </a:r>
          </a:p>
        </p:txBody>
      </p:sp>
      <p:grpSp>
        <p:nvGrpSpPr>
          <p:cNvPr id="28" name="Grupo 27"/>
          <p:cNvGrpSpPr/>
          <p:nvPr/>
        </p:nvGrpSpPr>
        <p:grpSpPr>
          <a:xfrm>
            <a:off x="139327" y="1632983"/>
            <a:ext cx="3577800" cy="784830"/>
            <a:chOff x="139327" y="1666113"/>
            <a:chExt cx="3577800" cy="784830"/>
          </a:xfrm>
        </p:grpSpPr>
        <p:sp>
          <p:nvSpPr>
            <p:cNvPr id="3" name="Retângulo 2"/>
            <p:cNvSpPr/>
            <p:nvPr/>
          </p:nvSpPr>
          <p:spPr>
            <a:xfrm>
              <a:off x="1427843" y="1749021"/>
              <a:ext cx="2289284" cy="590931"/>
            </a:xfrm>
            <a:prstGeom prst="rect">
              <a:avLst/>
            </a:prstGeom>
          </p:spPr>
          <p:txBody>
            <a:bodyPr wrap="square">
              <a:spAutoFit/>
            </a:bodyPr>
            <a:lstStyle/>
            <a:p>
              <a:pPr>
                <a:lnSpc>
                  <a:spcPct val="90000"/>
                </a:lnSpc>
                <a:defRPr/>
              </a:pPr>
              <a:r>
                <a:rPr lang="en-US" altLang="pt-BR" sz="1800" dirty="0">
                  <a:solidFill>
                    <a:srgbClr val="4C4D4F"/>
                  </a:solidFill>
                  <a:ea typeface="MS PGothic" pitchFamily="34" charset="-128"/>
                  <a:sym typeface="Calibri" pitchFamily="34" charset="0"/>
                </a:rPr>
                <a:t>Asset </a:t>
              </a:r>
              <a:r>
                <a:rPr lang="en-US" altLang="pt-BR" sz="1800" dirty="0" smtClean="0">
                  <a:solidFill>
                    <a:srgbClr val="4C4D4F"/>
                  </a:solidFill>
                  <a:ea typeface="MS PGothic" pitchFamily="34" charset="-128"/>
                  <a:sym typeface="Calibri" pitchFamily="34" charset="0"/>
                </a:rPr>
                <a:t>Managers/ Administrators</a:t>
              </a:r>
              <a:endParaRPr lang="en-US" altLang="pt-BR" sz="1800" dirty="0">
                <a:solidFill>
                  <a:srgbClr val="4C4D4F"/>
                </a:solidFill>
                <a:ea typeface="MS PGothic" pitchFamily="34" charset="-128"/>
                <a:sym typeface="Calibri" pitchFamily="34" charset="0"/>
              </a:endParaRPr>
            </a:p>
          </p:txBody>
        </p:sp>
        <p:sp>
          <p:nvSpPr>
            <p:cNvPr id="14" name="Retângulo 13"/>
            <p:cNvSpPr/>
            <p:nvPr/>
          </p:nvSpPr>
          <p:spPr>
            <a:xfrm>
              <a:off x="139327" y="1666113"/>
              <a:ext cx="1464162" cy="784830"/>
            </a:xfrm>
            <a:prstGeom prst="rect">
              <a:avLst/>
            </a:prstGeom>
          </p:spPr>
          <p:txBody>
            <a:bodyPr wrap="square">
              <a:spAutoFit/>
            </a:bodyPr>
            <a:lstStyle/>
            <a:p>
              <a:pPr algn="r">
                <a:defRPr/>
              </a:pPr>
              <a:r>
                <a:rPr lang="en-US" altLang="pt-BR" sz="4500" b="1" spc="225" dirty="0">
                  <a:solidFill>
                    <a:srgbClr val="80C342"/>
                  </a:solidFill>
                  <a:ea typeface="MS PGothic" pitchFamily="34" charset="-128"/>
                  <a:sym typeface="Calibri" pitchFamily="34" charset="0"/>
                </a:rPr>
                <a:t>41</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grpSp>
        <p:nvGrpSpPr>
          <p:cNvPr id="31" name="Grupo 30"/>
          <p:cNvGrpSpPr/>
          <p:nvPr/>
        </p:nvGrpSpPr>
        <p:grpSpPr>
          <a:xfrm>
            <a:off x="3669120" y="1623331"/>
            <a:ext cx="2569159" cy="784830"/>
            <a:chOff x="3669120" y="1656461"/>
            <a:chExt cx="2569159" cy="784830"/>
          </a:xfrm>
        </p:grpSpPr>
        <p:sp>
          <p:nvSpPr>
            <p:cNvPr id="4" name="Retângulo 3"/>
            <p:cNvSpPr/>
            <p:nvPr/>
          </p:nvSpPr>
          <p:spPr>
            <a:xfrm>
              <a:off x="4552354" y="1749021"/>
              <a:ext cx="1685925" cy="590931"/>
            </a:xfrm>
            <a:prstGeom prst="rect">
              <a:avLst/>
            </a:prstGeom>
          </p:spPr>
          <p:txBody>
            <a:bodyPr wrap="square">
              <a:spAutoFit/>
            </a:bodyPr>
            <a:lstStyle/>
            <a:p>
              <a:pPr>
                <a:lnSpc>
                  <a:spcPct val="90000"/>
                </a:lnSpc>
                <a:defRPr/>
              </a:pPr>
              <a:r>
                <a:rPr lang="en-US" altLang="pt-BR" sz="1800" dirty="0" smtClean="0">
                  <a:solidFill>
                    <a:srgbClr val="4C4D4F"/>
                  </a:solidFill>
                  <a:ea typeface="MS PGothic" pitchFamily="34" charset="-128"/>
                  <a:sym typeface="Calibri" pitchFamily="34" charset="0"/>
                </a:rPr>
                <a:t>Universal</a:t>
              </a:r>
            </a:p>
            <a:p>
              <a:pPr>
                <a:lnSpc>
                  <a:spcPct val="90000"/>
                </a:lnSpc>
                <a:defRPr/>
              </a:pPr>
              <a:r>
                <a:rPr lang="en-US" altLang="pt-BR" sz="1800" dirty="0" smtClean="0">
                  <a:solidFill>
                    <a:srgbClr val="4C4D4F"/>
                  </a:solidFill>
                  <a:ea typeface="MS PGothic" pitchFamily="34" charset="-128"/>
                  <a:sym typeface="Calibri" pitchFamily="34" charset="0"/>
                </a:rPr>
                <a:t>Banks</a:t>
              </a:r>
              <a:endParaRPr lang="en-US" altLang="pt-BR" sz="1800" dirty="0">
                <a:solidFill>
                  <a:srgbClr val="4C4D4F"/>
                </a:solidFill>
                <a:ea typeface="MS PGothic" pitchFamily="34" charset="-128"/>
                <a:sym typeface="Calibri" pitchFamily="34" charset="0"/>
              </a:endParaRPr>
            </a:p>
          </p:txBody>
        </p:sp>
        <p:sp>
          <p:nvSpPr>
            <p:cNvPr id="16" name="Retângulo 15"/>
            <p:cNvSpPr/>
            <p:nvPr/>
          </p:nvSpPr>
          <p:spPr>
            <a:xfrm>
              <a:off x="3669120" y="1656461"/>
              <a:ext cx="1079872" cy="784830"/>
            </a:xfrm>
            <a:prstGeom prst="rect">
              <a:avLst/>
            </a:prstGeom>
          </p:spPr>
          <p:txBody>
            <a:bodyPr wrap="square">
              <a:spAutoFit/>
            </a:bodyPr>
            <a:lstStyle/>
            <a:p>
              <a:pPr algn="r">
                <a:defRPr/>
              </a:pPr>
              <a:r>
                <a:rPr lang="en-US" altLang="pt-BR" sz="4500" b="1" spc="225" dirty="0" smtClean="0">
                  <a:solidFill>
                    <a:srgbClr val="80C342"/>
                  </a:solidFill>
                  <a:ea typeface="MS PGothic" pitchFamily="34" charset="-128"/>
                  <a:sym typeface="Calibri" pitchFamily="34" charset="0"/>
                </a:rPr>
                <a:t>25</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grpSp>
        <p:nvGrpSpPr>
          <p:cNvPr id="29" name="Grupo 28"/>
          <p:cNvGrpSpPr/>
          <p:nvPr/>
        </p:nvGrpSpPr>
        <p:grpSpPr>
          <a:xfrm>
            <a:off x="535608" y="2689166"/>
            <a:ext cx="2292410" cy="926079"/>
            <a:chOff x="535608" y="2722296"/>
            <a:chExt cx="2292410" cy="926079"/>
          </a:xfrm>
        </p:grpSpPr>
        <p:sp>
          <p:nvSpPr>
            <p:cNvPr id="5" name="Retângulo 4"/>
            <p:cNvSpPr/>
            <p:nvPr/>
          </p:nvSpPr>
          <p:spPr>
            <a:xfrm>
              <a:off x="1427843" y="3057444"/>
              <a:ext cx="1400175" cy="590931"/>
            </a:xfrm>
            <a:prstGeom prst="rect">
              <a:avLst/>
            </a:prstGeom>
          </p:spPr>
          <p:txBody>
            <a:bodyPr>
              <a:spAutoFit/>
            </a:bodyPr>
            <a:lstStyle/>
            <a:p>
              <a:pPr>
                <a:lnSpc>
                  <a:spcPct val="90000"/>
                </a:lnSpc>
                <a:defRPr/>
              </a:pPr>
              <a:r>
                <a:rPr lang="en-US" altLang="pt-BR" sz="1800" dirty="0" smtClean="0">
                  <a:solidFill>
                    <a:srgbClr val="4C4D4F"/>
                  </a:solidFill>
                  <a:ea typeface="MS PGothic" pitchFamily="34" charset="-128"/>
                  <a:sym typeface="Calibri" pitchFamily="34" charset="0"/>
                </a:rPr>
                <a:t>Brokerage Firms</a:t>
              </a:r>
              <a:endParaRPr lang="en-US" altLang="pt-BR" sz="1800" dirty="0">
                <a:solidFill>
                  <a:srgbClr val="4C4D4F"/>
                </a:solidFill>
                <a:ea typeface="MS PGothic" pitchFamily="34" charset="-128"/>
                <a:sym typeface="Calibri" pitchFamily="34" charset="0"/>
              </a:endParaRPr>
            </a:p>
          </p:txBody>
        </p:sp>
        <p:sp>
          <p:nvSpPr>
            <p:cNvPr id="17" name="Retângulo 16"/>
            <p:cNvSpPr/>
            <p:nvPr/>
          </p:nvSpPr>
          <p:spPr>
            <a:xfrm>
              <a:off x="535608" y="2722296"/>
              <a:ext cx="1067881" cy="784830"/>
            </a:xfrm>
            <a:prstGeom prst="rect">
              <a:avLst/>
            </a:prstGeom>
          </p:spPr>
          <p:txBody>
            <a:bodyPr wrap="square">
              <a:spAutoFit/>
            </a:bodyPr>
            <a:lstStyle/>
            <a:p>
              <a:pPr algn="r">
                <a:defRPr/>
              </a:pPr>
              <a:r>
                <a:rPr lang="en-US" altLang="pt-BR" sz="4500" b="1" spc="225" dirty="0" smtClean="0">
                  <a:solidFill>
                    <a:srgbClr val="80C342"/>
                  </a:solidFill>
                  <a:ea typeface="MS PGothic" pitchFamily="34" charset="-128"/>
                  <a:sym typeface="Calibri" pitchFamily="34" charset="0"/>
                </a:rPr>
                <a:t>13</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grpSp>
        <p:nvGrpSpPr>
          <p:cNvPr id="32" name="Grupo 31"/>
          <p:cNvGrpSpPr/>
          <p:nvPr/>
        </p:nvGrpSpPr>
        <p:grpSpPr>
          <a:xfrm>
            <a:off x="3461314" y="2689166"/>
            <a:ext cx="2776965" cy="784830"/>
            <a:chOff x="3461314" y="2722296"/>
            <a:chExt cx="2776965" cy="784830"/>
          </a:xfrm>
        </p:grpSpPr>
        <p:sp>
          <p:nvSpPr>
            <p:cNvPr id="8" name="Retângulo 7"/>
            <p:cNvSpPr/>
            <p:nvPr/>
          </p:nvSpPr>
          <p:spPr>
            <a:xfrm>
              <a:off x="4552354" y="3057444"/>
              <a:ext cx="1685925" cy="341632"/>
            </a:xfrm>
            <a:prstGeom prst="rect">
              <a:avLst/>
            </a:prstGeom>
          </p:spPr>
          <p:txBody>
            <a:bodyPr>
              <a:spAutoFit/>
            </a:bodyPr>
            <a:lstStyle/>
            <a:p>
              <a:pPr>
                <a:lnSpc>
                  <a:spcPct val="90000"/>
                </a:lnSpc>
                <a:defRPr/>
              </a:pPr>
              <a:r>
                <a:rPr lang="en-US" altLang="pt-BR" sz="1800" dirty="0" smtClean="0">
                  <a:solidFill>
                    <a:srgbClr val="4C4D4F"/>
                  </a:solidFill>
                  <a:ea typeface="MS PGothic" pitchFamily="34" charset="-128"/>
                  <a:sym typeface="Calibri" pitchFamily="34" charset="0"/>
                </a:rPr>
                <a:t>Distributors</a:t>
              </a:r>
              <a:endParaRPr lang="en-US" altLang="pt-BR" sz="1800" dirty="0">
                <a:solidFill>
                  <a:srgbClr val="4C4D4F"/>
                </a:solidFill>
                <a:ea typeface="MS PGothic" pitchFamily="34" charset="-128"/>
                <a:sym typeface="Calibri" pitchFamily="34" charset="0"/>
              </a:endParaRPr>
            </a:p>
          </p:txBody>
        </p:sp>
        <p:sp>
          <p:nvSpPr>
            <p:cNvPr id="18" name="Retângulo 17"/>
            <p:cNvSpPr/>
            <p:nvPr/>
          </p:nvSpPr>
          <p:spPr>
            <a:xfrm>
              <a:off x="3461314" y="2722296"/>
              <a:ext cx="1290945" cy="784830"/>
            </a:xfrm>
            <a:prstGeom prst="rect">
              <a:avLst/>
            </a:prstGeom>
          </p:spPr>
          <p:txBody>
            <a:bodyPr wrap="square">
              <a:spAutoFit/>
            </a:bodyPr>
            <a:lstStyle/>
            <a:p>
              <a:pPr algn="r">
                <a:defRPr/>
              </a:pPr>
              <a:r>
                <a:rPr lang="en-US" altLang="pt-BR" sz="4500" b="1" spc="225" dirty="0" smtClean="0">
                  <a:solidFill>
                    <a:srgbClr val="80C342"/>
                  </a:solidFill>
                  <a:ea typeface="MS PGothic" pitchFamily="34" charset="-128"/>
                  <a:sym typeface="Calibri" pitchFamily="34" charset="0"/>
                </a:rPr>
                <a:t>12</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grpSp>
        <p:nvGrpSpPr>
          <p:cNvPr id="33" name="Grupo 32"/>
          <p:cNvGrpSpPr/>
          <p:nvPr/>
        </p:nvGrpSpPr>
        <p:grpSpPr>
          <a:xfrm>
            <a:off x="772922" y="4053584"/>
            <a:ext cx="2208903" cy="784830"/>
            <a:chOff x="3894735" y="4086714"/>
            <a:chExt cx="2208903" cy="784830"/>
          </a:xfrm>
        </p:grpSpPr>
        <p:sp>
          <p:nvSpPr>
            <p:cNvPr id="6" name="Retângulo 5"/>
            <p:cNvSpPr/>
            <p:nvPr/>
          </p:nvSpPr>
          <p:spPr>
            <a:xfrm>
              <a:off x="4552354" y="4169354"/>
              <a:ext cx="1551284" cy="590931"/>
            </a:xfrm>
            <a:prstGeom prst="rect">
              <a:avLst/>
            </a:prstGeom>
          </p:spPr>
          <p:txBody>
            <a:bodyPr wrap="square">
              <a:spAutoFit/>
            </a:bodyPr>
            <a:lstStyle/>
            <a:p>
              <a:pPr>
                <a:lnSpc>
                  <a:spcPct val="90000"/>
                </a:lnSpc>
                <a:defRPr/>
              </a:pPr>
              <a:r>
                <a:rPr lang="en-US" altLang="pt-BR" sz="1800" dirty="0" smtClean="0">
                  <a:solidFill>
                    <a:srgbClr val="4C4D4F"/>
                  </a:solidFill>
                  <a:ea typeface="MS PGothic" pitchFamily="34" charset="-128"/>
                  <a:sym typeface="Calibri" pitchFamily="34" charset="0"/>
                </a:rPr>
                <a:t>Commercial Banks</a:t>
              </a:r>
              <a:endParaRPr lang="en-US" altLang="pt-BR" sz="1800" dirty="0">
                <a:solidFill>
                  <a:srgbClr val="4C4D4F"/>
                </a:solidFill>
                <a:ea typeface="MS PGothic" pitchFamily="34" charset="-128"/>
                <a:sym typeface="Calibri" pitchFamily="34" charset="0"/>
              </a:endParaRPr>
            </a:p>
          </p:txBody>
        </p:sp>
        <p:sp>
          <p:nvSpPr>
            <p:cNvPr id="19" name="Retângulo 18"/>
            <p:cNvSpPr/>
            <p:nvPr/>
          </p:nvSpPr>
          <p:spPr>
            <a:xfrm>
              <a:off x="3894735" y="4086714"/>
              <a:ext cx="840183" cy="784830"/>
            </a:xfrm>
            <a:prstGeom prst="rect">
              <a:avLst/>
            </a:prstGeom>
          </p:spPr>
          <p:txBody>
            <a:bodyPr wrap="square">
              <a:spAutoFit/>
            </a:bodyPr>
            <a:lstStyle/>
            <a:p>
              <a:pPr algn="r">
                <a:defRPr/>
              </a:pPr>
              <a:r>
                <a:rPr lang="en-US" altLang="pt-BR" sz="4500" b="1" spc="225" dirty="0" smtClean="0">
                  <a:solidFill>
                    <a:srgbClr val="80C342"/>
                  </a:solidFill>
                  <a:ea typeface="MS PGothic" pitchFamily="34" charset="-128"/>
                  <a:sym typeface="Calibri" pitchFamily="34" charset="0"/>
                </a:rPr>
                <a:t>4</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grpSp>
        <p:nvGrpSpPr>
          <p:cNvPr id="30" name="Grupo 29"/>
          <p:cNvGrpSpPr/>
          <p:nvPr/>
        </p:nvGrpSpPr>
        <p:grpSpPr>
          <a:xfrm>
            <a:off x="3899224" y="4052567"/>
            <a:ext cx="3044597" cy="784830"/>
            <a:chOff x="763306" y="4085697"/>
            <a:chExt cx="3044597" cy="784830"/>
          </a:xfrm>
        </p:grpSpPr>
        <p:sp>
          <p:nvSpPr>
            <p:cNvPr id="9" name="Retângulo 8"/>
            <p:cNvSpPr/>
            <p:nvPr/>
          </p:nvSpPr>
          <p:spPr>
            <a:xfrm>
              <a:off x="1427843" y="4173628"/>
              <a:ext cx="2380060" cy="590931"/>
            </a:xfrm>
            <a:prstGeom prst="rect">
              <a:avLst/>
            </a:prstGeom>
          </p:spPr>
          <p:txBody>
            <a:bodyPr>
              <a:spAutoFit/>
            </a:bodyPr>
            <a:lstStyle/>
            <a:p>
              <a:pPr>
                <a:lnSpc>
                  <a:spcPct val="90000"/>
                </a:lnSpc>
                <a:defRPr/>
              </a:pPr>
              <a:r>
                <a:rPr lang="en-US" altLang="pt-BR" sz="1800" dirty="0" smtClean="0">
                  <a:solidFill>
                    <a:srgbClr val="4C4D4F"/>
                  </a:solidFill>
                  <a:ea typeface="MS PGothic" pitchFamily="34" charset="-128"/>
                  <a:sym typeface="Calibri" pitchFamily="34" charset="0"/>
                </a:rPr>
                <a:t>Other </a:t>
              </a:r>
            </a:p>
            <a:p>
              <a:pPr>
                <a:lnSpc>
                  <a:spcPct val="90000"/>
                </a:lnSpc>
                <a:defRPr/>
              </a:pPr>
              <a:r>
                <a:rPr lang="en-US" altLang="pt-BR" sz="1800" dirty="0" smtClean="0">
                  <a:solidFill>
                    <a:srgbClr val="4C4D4F"/>
                  </a:solidFill>
                  <a:ea typeface="MS PGothic" pitchFamily="34" charset="-128"/>
                  <a:sym typeface="Calibri" pitchFamily="34" charset="0"/>
                </a:rPr>
                <a:t>Institutions</a:t>
              </a:r>
              <a:endParaRPr lang="en-US" altLang="pt-BR" sz="1800" dirty="0">
                <a:solidFill>
                  <a:srgbClr val="4C4D4F"/>
                </a:solidFill>
                <a:ea typeface="MS PGothic" pitchFamily="34" charset="-128"/>
                <a:sym typeface="Calibri" pitchFamily="34" charset="0"/>
              </a:endParaRPr>
            </a:p>
          </p:txBody>
        </p:sp>
        <p:sp>
          <p:nvSpPr>
            <p:cNvPr id="20" name="Retângulo 19"/>
            <p:cNvSpPr/>
            <p:nvPr/>
          </p:nvSpPr>
          <p:spPr>
            <a:xfrm>
              <a:off x="763306" y="4085697"/>
              <a:ext cx="840183" cy="784830"/>
            </a:xfrm>
            <a:prstGeom prst="rect">
              <a:avLst/>
            </a:prstGeom>
          </p:spPr>
          <p:txBody>
            <a:bodyPr wrap="square">
              <a:spAutoFit/>
            </a:bodyPr>
            <a:lstStyle/>
            <a:p>
              <a:pPr algn="r">
                <a:defRPr/>
              </a:pPr>
              <a:r>
                <a:rPr lang="en-US" altLang="pt-BR" sz="4500" b="1" spc="225" dirty="0" smtClean="0">
                  <a:solidFill>
                    <a:srgbClr val="80C342"/>
                  </a:solidFill>
                  <a:ea typeface="MS PGothic" pitchFamily="34" charset="-128"/>
                  <a:sym typeface="Calibri" pitchFamily="34" charset="0"/>
                </a:rPr>
                <a:t>3</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grpSp>
        <p:nvGrpSpPr>
          <p:cNvPr id="34" name="Grupo 33"/>
          <p:cNvGrpSpPr/>
          <p:nvPr/>
        </p:nvGrpSpPr>
        <p:grpSpPr>
          <a:xfrm>
            <a:off x="6249917" y="4054068"/>
            <a:ext cx="3296044" cy="784830"/>
            <a:chOff x="6103638" y="4087198"/>
            <a:chExt cx="3296044" cy="784830"/>
          </a:xfrm>
        </p:grpSpPr>
        <p:sp>
          <p:nvSpPr>
            <p:cNvPr id="7" name="Retângulo 6"/>
            <p:cNvSpPr/>
            <p:nvPr/>
          </p:nvSpPr>
          <p:spPr>
            <a:xfrm>
              <a:off x="6761257" y="4174458"/>
              <a:ext cx="2638425" cy="590931"/>
            </a:xfrm>
            <a:prstGeom prst="rect">
              <a:avLst/>
            </a:prstGeom>
          </p:spPr>
          <p:txBody>
            <a:bodyPr>
              <a:spAutoFit/>
            </a:bodyPr>
            <a:lstStyle/>
            <a:p>
              <a:pPr>
                <a:lnSpc>
                  <a:spcPct val="90000"/>
                </a:lnSpc>
                <a:defRPr/>
              </a:pPr>
              <a:r>
                <a:rPr lang="en-US" altLang="pt-BR" sz="1800" dirty="0" smtClean="0">
                  <a:solidFill>
                    <a:srgbClr val="4C4D4F"/>
                  </a:solidFill>
                  <a:ea typeface="MS PGothic" pitchFamily="34" charset="-128"/>
                  <a:sym typeface="Calibri" pitchFamily="34" charset="0"/>
                </a:rPr>
                <a:t>Investment </a:t>
              </a:r>
            </a:p>
            <a:p>
              <a:pPr>
                <a:lnSpc>
                  <a:spcPct val="90000"/>
                </a:lnSpc>
                <a:defRPr/>
              </a:pPr>
              <a:r>
                <a:rPr lang="en-US" altLang="pt-BR" sz="1800" dirty="0" smtClean="0">
                  <a:solidFill>
                    <a:srgbClr val="4C4D4F"/>
                  </a:solidFill>
                  <a:ea typeface="MS PGothic" pitchFamily="34" charset="-128"/>
                  <a:sym typeface="Calibri" pitchFamily="34" charset="0"/>
                </a:rPr>
                <a:t>Banks</a:t>
              </a:r>
              <a:endParaRPr lang="en-US" altLang="pt-BR" sz="1800" dirty="0">
                <a:solidFill>
                  <a:srgbClr val="4C4D4F"/>
                </a:solidFill>
                <a:ea typeface="MS PGothic" pitchFamily="34" charset="-128"/>
                <a:sym typeface="Calibri" pitchFamily="34" charset="0"/>
              </a:endParaRPr>
            </a:p>
          </p:txBody>
        </p:sp>
        <p:sp>
          <p:nvSpPr>
            <p:cNvPr id="21" name="Retângulo 20"/>
            <p:cNvSpPr/>
            <p:nvPr/>
          </p:nvSpPr>
          <p:spPr>
            <a:xfrm>
              <a:off x="6103638" y="4087198"/>
              <a:ext cx="840183" cy="784830"/>
            </a:xfrm>
            <a:prstGeom prst="rect">
              <a:avLst/>
            </a:prstGeom>
          </p:spPr>
          <p:txBody>
            <a:bodyPr wrap="square">
              <a:spAutoFit/>
            </a:bodyPr>
            <a:lstStyle/>
            <a:p>
              <a:pPr algn="r">
                <a:defRPr/>
              </a:pPr>
              <a:r>
                <a:rPr lang="en-US" altLang="pt-BR" sz="4500" b="1" spc="225" dirty="0" smtClean="0">
                  <a:solidFill>
                    <a:srgbClr val="80C342"/>
                  </a:solidFill>
                  <a:ea typeface="MS PGothic" pitchFamily="34" charset="-128"/>
                  <a:sym typeface="Calibri" pitchFamily="34" charset="0"/>
                </a:rPr>
                <a:t>2</a:t>
              </a:r>
              <a:r>
                <a:rPr lang="en-US" altLang="pt-BR" sz="1800" b="1" spc="225" dirty="0" smtClean="0">
                  <a:solidFill>
                    <a:srgbClr val="80C342"/>
                  </a:solidFill>
                  <a:ea typeface="MS PGothic" pitchFamily="34" charset="-128"/>
                  <a:sym typeface="Calibri" pitchFamily="34" charset="0"/>
                </a:rPr>
                <a:t>%</a:t>
              </a:r>
              <a:endParaRPr lang="en-US" altLang="pt-BR" sz="1800" b="1" dirty="0">
                <a:solidFill>
                  <a:srgbClr val="80C342"/>
                </a:solidFill>
                <a:ea typeface="MS PGothic" pitchFamily="34" charset="-128"/>
                <a:sym typeface="Calibri" pitchFamily="34" charset="0"/>
              </a:endParaRPr>
            </a:p>
          </p:txBody>
        </p:sp>
      </p:gr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16379" t="24938" r="74868" b="62963"/>
          <a:stretch/>
        </p:blipFill>
        <p:spPr>
          <a:xfrm>
            <a:off x="1423782" y="1216318"/>
            <a:ext cx="800101" cy="622300"/>
          </a:xfrm>
          <a:prstGeom prst="rect">
            <a:avLst/>
          </a:prstGeom>
        </p:spPr>
      </p:pic>
      <p:pic>
        <p:nvPicPr>
          <p:cNvPr id="22" name="Imagem 21"/>
          <p:cNvPicPr>
            <a:picLocks noChangeAspect="1"/>
          </p:cNvPicPr>
          <p:nvPr/>
        </p:nvPicPr>
        <p:blipFill rotWithShape="1">
          <a:blip r:embed="rId3">
            <a:extLst>
              <a:ext uri="{28A0092B-C50C-407E-A947-70E740481C1C}">
                <a14:useLocalDpi xmlns:a14="http://schemas.microsoft.com/office/drawing/2010/main" val="0"/>
              </a:ext>
            </a:extLst>
          </a:blip>
          <a:srcRect l="16379" t="49382" r="75980" b="36544"/>
          <a:stretch/>
        </p:blipFill>
        <p:spPr>
          <a:xfrm>
            <a:off x="1498599" y="2506870"/>
            <a:ext cx="698501" cy="723900"/>
          </a:xfrm>
          <a:prstGeom prst="rect">
            <a:avLst/>
          </a:prstGeom>
        </p:spPr>
      </p:pic>
      <p:pic>
        <p:nvPicPr>
          <p:cNvPr id="23" name="Imagem 22"/>
          <p:cNvPicPr>
            <a:picLocks noChangeAspect="1"/>
          </p:cNvPicPr>
          <p:nvPr/>
        </p:nvPicPr>
        <p:blipFill rotWithShape="1">
          <a:blip r:embed="rId3">
            <a:extLst>
              <a:ext uri="{28A0092B-C50C-407E-A947-70E740481C1C}">
                <a14:useLocalDpi xmlns:a14="http://schemas.microsoft.com/office/drawing/2010/main" val="0"/>
              </a:ext>
            </a:extLst>
          </a:blip>
          <a:srcRect l="15267" t="69629" r="76814" b="15556"/>
          <a:stretch/>
        </p:blipFill>
        <p:spPr>
          <a:xfrm>
            <a:off x="4532919" y="3548270"/>
            <a:ext cx="723900" cy="762000"/>
          </a:xfrm>
          <a:prstGeom prst="rect">
            <a:avLst/>
          </a:prstGeom>
        </p:spPr>
      </p:pic>
      <p:pic>
        <p:nvPicPr>
          <p:cNvPr id="24" name="Imagem 23"/>
          <p:cNvPicPr>
            <a:picLocks noChangeAspect="1"/>
          </p:cNvPicPr>
          <p:nvPr/>
        </p:nvPicPr>
        <p:blipFill rotWithShape="1">
          <a:blip r:embed="rId3">
            <a:extLst>
              <a:ext uri="{28A0092B-C50C-407E-A947-70E740481C1C}">
                <a14:useLocalDpi xmlns:a14="http://schemas.microsoft.com/office/drawing/2010/main" val="0"/>
              </a:ext>
            </a:extLst>
          </a:blip>
          <a:srcRect l="50000" t="23457" r="42081" b="62222"/>
          <a:stretch/>
        </p:blipFill>
        <p:spPr>
          <a:xfrm>
            <a:off x="4572001" y="1173370"/>
            <a:ext cx="723900" cy="736600"/>
          </a:xfrm>
          <a:prstGeom prst="rect">
            <a:avLst/>
          </a:prstGeom>
        </p:spPr>
      </p:pic>
      <p:pic>
        <p:nvPicPr>
          <p:cNvPr id="25" name="Imagem 24"/>
          <p:cNvPicPr>
            <a:picLocks noChangeAspect="1"/>
          </p:cNvPicPr>
          <p:nvPr/>
        </p:nvPicPr>
        <p:blipFill rotWithShape="1">
          <a:blip r:embed="rId3">
            <a:extLst>
              <a:ext uri="{28A0092B-C50C-407E-A947-70E740481C1C}">
                <a14:useLocalDpi xmlns:a14="http://schemas.microsoft.com/office/drawing/2010/main" val="0"/>
              </a:ext>
            </a:extLst>
          </a:blip>
          <a:srcRect l="50278" t="48395" r="42359" b="39012"/>
          <a:stretch/>
        </p:blipFill>
        <p:spPr>
          <a:xfrm>
            <a:off x="4597401" y="2456070"/>
            <a:ext cx="673100" cy="647700"/>
          </a:xfrm>
          <a:prstGeom prst="rect">
            <a:avLst/>
          </a:prstGeom>
        </p:spPr>
      </p:pic>
      <p:pic>
        <p:nvPicPr>
          <p:cNvPr id="26" name="Imagem 25"/>
          <p:cNvPicPr>
            <a:picLocks noChangeAspect="1"/>
          </p:cNvPicPr>
          <p:nvPr/>
        </p:nvPicPr>
        <p:blipFill rotWithShape="1">
          <a:blip r:embed="rId3">
            <a:extLst>
              <a:ext uri="{28A0092B-C50C-407E-A947-70E740481C1C}">
                <a14:useLocalDpi xmlns:a14="http://schemas.microsoft.com/office/drawing/2010/main" val="0"/>
              </a:ext>
            </a:extLst>
          </a:blip>
          <a:srcRect l="50695" t="71605" r="41942" b="14815"/>
          <a:stretch/>
        </p:blipFill>
        <p:spPr>
          <a:xfrm>
            <a:off x="1513688" y="3649870"/>
            <a:ext cx="673100" cy="698500"/>
          </a:xfrm>
          <a:prstGeom prst="rect">
            <a:avLst/>
          </a:prstGeom>
        </p:spPr>
      </p:pic>
      <p:pic>
        <p:nvPicPr>
          <p:cNvPr id="27" name="Imagem 26"/>
          <p:cNvPicPr>
            <a:picLocks noChangeAspect="1"/>
          </p:cNvPicPr>
          <p:nvPr/>
        </p:nvPicPr>
        <p:blipFill rotWithShape="1">
          <a:blip r:embed="rId3">
            <a:extLst>
              <a:ext uri="{28A0092B-C50C-407E-A947-70E740481C1C}">
                <a14:useLocalDpi xmlns:a14="http://schemas.microsoft.com/office/drawing/2010/main" val="0"/>
              </a:ext>
            </a:extLst>
          </a:blip>
          <a:srcRect l="73479" t="70617" r="18602" b="14815"/>
          <a:stretch/>
        </p:blipFill>
        <p:spPr>
          <a:xfrm>
            <a:off x="6864580" y="3599070"/>
            <a:ext cx="723900" cy="749300"/>
          </a:xfrm>
          <a:prstGeom prst="rect">
            <a:avLst/>
          </a:prstGeom>
        </p:spPr>
      </p:pic>
      <p:pic>
        <p:nvPicPr>
          <p:cNvPr id="13" name="Imagem 12"/>
          <p:cNvPicPr>
            <a:picLocks noChangeAspect="1"/>
          </p:cNvPicPr>
          <p:nvPr/>
        </p:nvPicPr>
        <p:blipFill rotWithShape="1">
          <a:blip r:embed="rId4">
            <a:extLst>
              <a:ext uri="{28A0092B-C50C-407E-A947-70E740481C1C}">
                <a14:useLocalDpi xmlns:a14="http://schemas.microsoft.com/office/drawing/2010/main" val="0"/>
              </a:ext>
            </a:extLst>
          </a:blip>
          <a:srcRect l="64865" b="26420"/>
          <a:stretch/>
        </p:blipFill>
        <p:spPr>
          <a:xfrm>
            <a:off x="5930900" y="-479066"/>
            <a:ext cx="3211745" cy="3784600"/>
          </a:xfrm>
          <a:prstGeom prst="rect">
            <a:avLst/>
          </a:prstGeom>
        </p:spPr>
      </p:pic>
      <p:pic>
        <p:nvPicPr>
          <p:cNvPr id="15" name="Imagem 14" hidden="1"/>
          <p:cNvPicPr>
            <a:picLocks noChangeAspect="1"/>
          </p:cNvPicPr>
          <p:nvPr/>
        </p:nvPicPr>
        <p:blipFill rotWithShape="1">
          <a:blip r:embed="rId5">
            <a:extLst>
              <a:ext uri="{28A0092B-C50C-407E-A947-70E740481C1C}">
                <a14:useLocalDpi xmlns:a14="http://schemas.microsoft.com/office/drawing/2010/main" val="0"/>
              </a:ext>
            </a:extLst>
          </a:blip>
          <a:srcRect l="69728" b="27408"/>
          <a:stretch/>
        </p:blipFill>
        <p:spPr>
          <a:xfrm>
            <a:off x="6375400" y="-479066"/>
            <a:ext cx="2767245" cy="3733800"/>
          </a:xfrm>
          <a:prstGeom prst="rect">
            <a:avLst/>
          </a:prstGeom>
        </p:spPr>
      </p:pic>
      <p:pic>
        <p:nvPicPr>
          <p:cNvPr id="36" name="Imagem 35"/>
          <p:cNvPicPr>
            <a:picLocks noChangeAspect="1"/>
          </p:cNvPicPr>
          <p:nvPr/>
        </p:nvPicPr>
        <p:blipFill rotWithShape="1">
          <a:blip r:embed="rId6">
            <a:extLst>
              <a:ext uri="{28A0092B-C50C-407E-A947-70E740481C1C}">
                <a14:useLocalDpi xmlns:a14="http://schemas.microsoft.com/office/drawing/2010/main" val="0"/>
              </a:ext>
            </a:extLst>
          </a:blip>
          <a:srcRect l="61591" t="4467" b="56261"/>
          <a:stretch/>
        </p:blipFill>
        <p:spPr>
          <a:xfrm>
            <a:off x="6218692" y="0"/>
            <a:ext cx="3223593" cy="1854566"/>
          </a:xfrm>
          <a:prstGeom prst="rect">
            <a:avLst/>
          </a:prstGeom>
        </p:spPr>
      </p:pic>
    </p:spTree>
    <p:extLst>
      <p:ext uri="{BB962C8B-B14F-4D97-AF65-F5344CB8AC3E}">
        <p14:creationId xmlns:p14="http://schemas.microsoft.com/office/powerpoint/2010/main" val="33944141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500"/>
                                        <p:tgtEl>
                                          <p:spTgt spid="36"/>
                                        </p:tgtEl>
                                      </p:cBhvr>
                                    </p:animEffect>
                                  </p:childTnLst>
                                </p:cTn>
                              </p:par>
                            </p:childTnLst>
                          </p:cTn>
                        </p:par>
                        <p:par>
                          <p:cTn id="16" fill="hold">
                            <p:stCondLst>
                              <p:cond delay="1000"/>
                            </p:stCondLst>
                            <p:childTnLst>
                              <p:par>
                                <p:cTn id="17" presetID="2" presetClass="entr" presetSubtype="3" decel="10000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750"/>
                            </p:stCondLst>
                            <p:childTnLst>
                              <p:par>
                                <p:cTn id="25" presetID="49" presetClass="entr" presetSubtype="0" decel="10000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style.rotation</p:attrName>
                                        </p:attrNameLst>
                                      </p:cBhvr>
                                      <p:tavLst>
                                        <p:tav tm="0">
                                          <p:val>
                                            <p:fltVal val="360"/>
                                          </p:val>
                                        </p:tav>
                                        <p:tav tm="100000">
                                          <p:val>
                                            <p:fltVal val="0"/>
                                          </p:val>
                                        </p:tav>
                                      </p:tavLst>
                                    </p:anim>
                                    <p:animEffect transition="in" filter="fade">
                                      <p:cBhvr>
                                        <p:cTn id="30" dur="500"/>
                                        <p:tgtEl>
                                          <p:spTgt spid="2"/>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49" presetClass="entr" presetSubtype="0" decel="100000" fill="hold" nodeType="withEffect">
                                  <p:stCondLst>
                                    <p:cond delay="1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 calcmode="lin" valueType="num">
                                      <p:cBhvr>
                                        <p:cTn id="38" dur="500" fill="hold"/>
                                        <p:tgtEl>
                                          <p:spTgt spid="24"/>
                                        </p:tgtEl>
                                        <p:attrNameLst>
                                          <p:attrName>style.rotation</p:attrName>
                                        </p:attrNameLst>
                                      </p:cBhvr>
                                      <p:tavLst>
                                        <p:tav tm="0">
                                          <p:val>
                                            <p:fltVal val="360"/>
                                          </p:val>
                                        </p:tav>
                                        <p:tav tm="100000">
                                          <p:val>
                                            <p:fltVal val="0"/>
                                          </p:val>
                                        </p:tav>
                                      </p:tavLst>
                                    </p:anim>
                                    <p:animEffect transition="in" filter="fade">
                                      <p:cBhvr>
                                        <p:cTn id="39" dur="500"/>
                                        <p:tgtEl>
                                          <p:spTgt spid="24"/>
                                        </p:tgtEl>
                                      </p:cBhvr>
                                    </p:animEffect>
                                  </p:childTnLst>
                                </p:cTn>
                              </p:par>
                              <p:par>
                                <p:cTn id="40" presetID="22" presetClass="entr" presetSubtype="8" fill="hold" nodeType="withEffect">
                                  <p:stCondLst>
                                    <p:cond delay="10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49" presetClass="entr" presetSubtype="0" decel="100000" fill="hold" nodeType="withEffect">
                                  <p:stCondLst>
                                    <p:cond delay="2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par>
                                <p:cTn id="49" presetID="22" presetClass="entr" presetSubtype="8" fill="hold" nodeType="withEffect">
                                  <p:stCondLst>
                                    <p:cond delay="20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49" presetClass="entr" presetSubtype="0" decel="100000" fill="hold" nodeType="withEffect">
                                  <p:stCondLst>
                                    <p:cond delay="3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 calcmode="lin" valueType="num">
                                      <p:cBhvr>
                                        <p:cTn id="56" dur="500" fill="hold"/>
                                        <p:tgtEl>
                                          <p:spTgt spid="25"/>
                                        </p:tgtEl>
                                        <p:attrNameLst>
                                          <p:attrName>style.rotation</p:attrName>
                                        </p:attrNameLst>
                                      </p:cBhvr>
                                      <p:tavLst>
                                        <p:tav tm="0">
                                          <p:val>
                                            <p:fltVal val="360"/>
                                          </p:val>
                                        </p:tav>
                                        <p:tav tm="100000">
                                          <p:val>
                                            <p:fltVal val="0"/>
                                          </p:val>
                                        </p:tav>
                                      </p:tavLst>
                                    </p:anim>
                                    <p:animEffect transition="in" filter="fade">
                                      <p:cBhvr>
                                        <p:cTn id="57" dur="500"/>
                                        <p:tgtEl>
                                          <p:spTgt spid="25"/>
                                        </p:tgtEl>
                                      </p:cBhvr>
                                    </p:animEffect>
                                  </p:childTnLst>
                                </p:cTn>
                              </p:par>
                              <p:par>
                                <p:cTn id="58" presetID="22" presetClass="entr" presetSubtype="8" fill="hold" nodeType="withEffect">
                                  <p:stCondLst>
                                    <p:cond delay="30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49" presetClass="entr" presetSubtype="0" decel="100000" fill="hold" nodeType="withEffect">
                                  <p:stCondLst>
                                    <p:cond delay="4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 calcmode="lin" valueType="num">
                                      <p:cBhvr>
                                        <p:cTn id="65" dur="500" fill="hold"/>
                                        <p:tgtEl>
                                          <p:spTgt spid="23"/>
                                        </p:tgtEl>
                                        <p:attrNameLst>
                                          <p:attrName>style.rotation</p:attrName>
                                        </p:attrNameLst>
                                      </p:cBhvr>
                                      <p:tavLst>
                                        <p:tav tm="0">
                                          <p:val>
                                            <p:fltVal val="360"/>
                                          </p:val>
                                        </p:tav>
                                        <p:tav tm="100000">
                                          <p:val>
                                            <p:fltVal val="0"/>
                                          </p:val>
                                        </p:tav>
                                      </p:tavLst>
                                    </p:anim>
                                    <p:animEffect transition="in" filter="fade">
                                      <p:cBhvr>
                                        <p:cTn id="66" dur="500"/>
                                        <p:tgtEl>
                                          <p:spTgt spid="23"/>
                                        </p:tgtEl>
                                      </p:cBhvr>
                                    </p:animEffect>
                                  </p:childTnLst>
                                </p:cTn>
                              </p:par>
                              <p:par>
                                <p:cTn id="67" presetID="22" presetClass="entr" presetSubtype="8" fill="hold" nodeType="withEffect">
                                  <p:stCondLst>
                                    <p:cond delay="40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49" presetClass="entr" presetSubtype="0" decel="100000" fill="hold" nodeType="withEffect">
                                  <p:stCondLst>
                                    <p:cond delay="5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 calcmode="lin" valueType="num">
                                      <p:cBhvr>
                                        <p:cTn id="74" dur="500" fill="hold"/>
                                        <p:tgtEl>
                                          <p:spTgt spid="26"/>
                                        </p:tgtEl>
                                        <p:attrNameLst>
                                          <p:attrName>style.rotation</p:attrName>
                                        </p:attrNameLst>
                                      </p:cBhvr>
                                      <p:tavLst>
                                        <p:tav tm="0">
                                          <p:val>
                                            <p:fltVal val="360"/>
                                          </p:val>
                                        </p:tav>
                                        <p:tav tm="100000">
                                          <p:val>
                                            <p:fltVal val="0"/>
                                          </p:val>
                                        </p:tav>
                                      </p:tavLst>
                                    </p:anim>
                                    <p:animEffect transition="in" filter="fade">
                                      <p:cBhvr>
                                        <p:cTn id="75" dur="500"/>
                                        <p:tgtEl>
                                          <p:spTgt spid="26"/>
                                        </p:tgtEl>
                                      </p:cBhvr>
                                    </p:animEffect>
                                  </p:childTnLst>
                                </p:cTn>
                              </p:par>
                              <p:par>
                                <p:cTn id="76" presetID="22" presetClass="entr" presetSubtype="8" fill="hold" nodeType="withEffect">
                                  <p:stCondLst>
                                    <p:cond delay="50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49" presetClass="entr" presetSubtype="0" decel="100000" fill="hold" nodeType="withEffect">
                                  <p:stCondLst>
                                    <p:cond delay="60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 calcmode="lin" valueType="num">
                                      <p:cBhvr>
                                        <p:cTn id="83" dur="500" fill="hold"/>
                                        <p:tgtEl>
                                          <p:spTgt spid="27"/>
                                        </p:tgtEl>
                                        <p:attrNameLst>
                                          <p:attrName>style.rotation</p:attrName>
                                        </p:attrNameLst>
                                      </p:cBhvr>
                                      <p:tavLst>
                                        <p:tav tm="0">
                                          <p:val>
                                            <p:fltVal val="360"/>
                                          </p:val>
                                        </p:tav>
                                        <p:tav tm="100000">
                                          <p:val>
                                            <p:fltVal val="0"/>
                                          </p:val>
                                        </p:tav>
                                      </p:tavLst>
                                    </p:anim>
                                    <p:animEffect transition="in" filter="fade">
                                      <p:cBhvr>
                                        <p:cTn id="84" dur="500"/>
                                        <p:tgtEl>
                                          <p:spTgt spid="27"/>
                                        </p:tgtEl>
                                      </p:cBhvr>
                                    </p:animEffect>
                                  </p:childTnLst>
                                </p:cTn>
                              </p:par>
                              <p:par>
                                <p:cTn id="85" presetID="22" presetClass="entr" presetSubtype="8" fill="hold" nodeType="withEffect">
                                  <p:stCondLst>
                                    <p:cond delay="60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l="53959" b="30926"/>
          <a:stretch/>
        </p:blipFill>
        <p:spPr>
          <a:xfrm>
            <a:off x="4933950" y="0"/>
            <a:ext cx="4208695" cy="3552825"/>
          </a:xfrm>
          <a:prstGeom prst="rect">
            <a:avLst/>
          </a:prstGeom>
        </p:spPr>
      </p:pic>
      <p:pic>
        <p:nvPicPr>
          <p:cNvPr id="10" name="Imagem 9"/>
          <p:cNvPicPr>
            <a:picLocks noChangeAspect="1"/>
          </p:cNvPicPr>
          <p:nvPr/>
        </p:nvPicPr>
        <p:blipFill rotWithShape="1">
          <a:blip r:embed="rId3">
            <a:extLst>
              <a:ext uri="{28A0092B-C50C-407E-A947-70E740481C1C}">
                <a14:useLocalDpi xmlns:a14="http://schemas.microsoft.com/office/drawing/2010/main" val="0"/>
              </a:ext>
            </a:extLst>
          </a:blip>
          <a:srcRect r="87612" b="79526"/>
          <a:stretch/>
        </p:blipFill>
        <p:spPr>
          <a:xfrm>
            <a:off x="1789" y="245"/>
            <a:ext cx="1132334" cy="1052979"/>
          </a:xfrm>
          <a:prstGeom prst="rect">
            <a:avLst/>
          </a:prstGeom>
        </p:spPr>
      </p:pic>
      <p:pic>
        <p:nvPicPr>
          <p:cNvPr id="2" name="Imagem 1"/>
          <p:cNvPicPr>
            <a:picLocks noChangeAspect="1"/>
          </p:cNvPicPr>
          <p:nvPr/>
        </p:nvPicPr>
        <p:blipFill rotWithShape="1">
          <a:blip r:embed="rId4">
            <a:extLst>
              <a:ext uri="{28A0092B-C50C-407E-A947-70E740481C1C}">
                <a14:useLocalDpi xmlns:a14="http://schemas.microsoft.com/office/drawing/2010/main" val="0"/>
              </a:ext>
            </a:extLst>
          </a:blip>
          <a:srcRect l="49166" r="30386" b="36111"/>
          <a:stretch/>
        </p:blipFill>
        <p:spPr>
          <a:xfrm>
            <a:off x="7274747" y="922878"/>
            <a:ext cx="1869254" cy="3286125"/>
          </a:xfrm>
          <a:prstGeom prst="rect">
            <a:avLst/>
          </a:prstGeom>
        </p:spPr>
      </p:pic>
      <p:pic>
        <p:nvPicPr>
          <p:cNvPr id="14" name="Imagem 13"/>
          <p:cNvPicPr>
            <a:picLocks noChangeAspect="1"/>
          </p:cNvPicPr>
          <p:nvPr/>
        </p:nvPicPr>
        <p:blipFill rotWithShape="1">
          <a:blip r:embed="rId4">
            <a:extLst>
              <a:ext uri="{28A0092B-C50C-407E-A947-70E740481C1C}">
                <a14:useLocalDpi xmlns:a14="http://schemas.microsoft.com/office/drawing/2010/main" val="0"/>
              </a:ext>
            </a:extLst>
          </a:blip>
          <a:srcRect l="66984" t="66667"/>
          <a:stretch/>
        </p:blipFill>
        <p:spPr>
          <a:xfrm>
            <a:off x="6119991" y="3429000"/>
            <a:ext cx="3018070" cy="1714500"/>
          </a:xfrm>
          <a:prstGeom prst="rect">
            <a:avLst/>
          </a:prstGeom>
        </p:spPr>
      </p:pic>
      <p:sp>
        <p:nvSpPr>
          <p:cNvPr id="19" name="Retângulo 18"/>
          <p:cNvSpPr/>
          <p:nvPr/>
        </p:nvSpPr>
        <p:spPr>
          <a:xfrm>
            <a:off x="2291021" y="4160434"/>
            <a:ext cx="1125166" cy="338554"/>
          </a:xfrm>
          <a:prstGeom prst="rect">
            <a:avLst/>
          </a:prstGeom>
        </p:spPr>
        <p:txBody>
          <a:bodyPr wrap="square">
            <a:spAutoFit/>
          </a:bodyPr>
          <a:lstStyle/>
          <a:p>
            <a:pPr algn="ctr">
              <a:defRPr/>
            </a:pPr>
            <a:r>
              <a:rPr lang="pt-BR" sz="1600" b="1" dirty="0" smtClean="0">
                <a:solidFill>
                  <a:srgbClr val="4C4D4F"/>
                </a:solidFill>
              </a:rPr>
              <a:t>MARKET</a:t>
            </a:r>
            <a:endParaRPr lang="pt-BR" sz="1600" b="1" dirty="0">
              <a:solidFill>
                <a:srgbClr val="4C4D4F"/>
              </a:solidFill>
            </a:endParaRPr>
          </a:p>
        </p:txBody>
      </p:sp>
      <p:sp>
        <p:nvSpPr>
          <p:cNvPr id="5" name="Retângulo 4"/>
          <p:cNvSpPr/>
          <p:nvPr/>
        </p:nvSpPr>
        <p:spPr>
          <a:xfrm>
            <a:off x="1000369" y="2675304"/>
            <a:ext cx="1433167" cy="338554"/>
          </a:xfrm>
          <a:prstGeom prst="rect">
            <a:avLst/>
          </a:prstGeom>
        </p:spPr>
        <p:txBody>
          <a:bodyPr wrap="square">
            <a:spAutoFit/>
          </a:bodyPr>
          <a:lstStyle/>
          <a:p>
            <a:pPr algn="ctr">
              <a:defRPr/>
            </a:pPr>
            <a:r>
              <a:rPr lang="pt-BR" sz="1600" b="1" dirty="0" smtClean="0">
                <a:solidFill>
                  <a:srgbClr val="4C4D4F"/>
                </a:solidFill>
              </a:rPr>
              <a:t>GOVERNMENT</a:t>
            </a:r>
            <a:endParaRPr lang="pt-BR" sz="1600" b="1" dirty="0">
              <a:solidFill>
                <a:srgbClr val="4C4D4F"/>
              </a:solidFill>
            </a:endParaRPr>
          </a:p>
        </p:txBody>
      </p:sp>
      <p:sp>
        <p:nvSpPr>
          <p:cNvPr id="18" name="Retângulo 17"/>
          <p:cNvSpPr/>
          <p:nvPr/>
        </p:nvSpPr>
        <p:spPr>
          <a:xfrm>
            <a:off x="3459923" y="2675304"/>
            <a:ext cx="1211180" cy="338554"/>
          </a:xfrm>
          <a:prstGeom prst="rect">
            <a:avLst/>
          </a:prstGeom>
        </p:spPr>
        <p:txBody>
          <a:bodyPr wrap="square">
            <a:spAutoFit/>
          </a:bodyPr>
          <a:lstStyle/>
          <a:p>
            <a:pPr algn="ctr">
              <a:defRPr/>
            </a:pPr>
            <a:r>
              <a:rPr lang="pt-BR" sz="1600" b="1" dirty="0" smtClean="0">
                <a:solidFill>
                  <a:srgbClr val="4C4D4F"/>
                </a:solidFill>
              </a:rPr>
              <a:t>SOCIETY</a:t>
            </a:r>
            <a:endParaRPr lang="pt-BR" sz="1600" b="1" dirty="0">
              <a:solidFill>
                <a:srgbClr val="4C4D4F"/>
              </a:solidFill>
            </a:endParaRPr>
          </a:p>
        </p:txBody>
      </p:sp>
      <p:grpSp>
        <p:nvGrpSpPr>
          <p:cNvPr id="30" name="Grupo 29"/>
          <p:cNvGrpSpPr/>
          <p:nvPr/>
        </p:nvGrpSpPr>
        <p:grpSpPr>
          <a:xfrm>
            <a:off x="1000369" y="1385087"/>
            <a:ext cx="1258243" cy="1258243"/>
            <a:chOff x="3055376" y="2066720"/>
            <a:chExt cx="1083373" cy="1083373"/>
          </a:xfrm>
        </p:grpSpPr>
        <p:sp>
          <p:nvSpPr>
            <p:cNvPr id="28" name="Elipse 27"/>
            <p:cNvSpPr/>
            <p:nvPr/>
          </p:nvSpPr>
          <p:spPr>
            <a:xfrm>
              <a:off x="3055376" y="2066720"/>
              <a:ext cx="1083373" cy="1083373"/>
            </a:xfrm>
            <a:prstGeom prst="ellipse">
              <a:avLst/>
            </a:prstGeom>
            <a:noFill/>
            <a:ln w="28575">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Imagem 28"/>
            <p:cNvPicPr>
              <a:picLocks noChangeAspect="1"/>
            </p:cNvPicPr>
            <p:nvPr/>
          </p:nvPicPr>
          <p:blipFill rotWithShape="1">
            <a:blip r:embed="rId5">
              <a:extLst>
                <a:ext uri="{28A0092B-C50C-407E-A947-70E740481C1C}">
                  <a14:useLocalDpi xmlns:a14="http://schemas.microsoft.com/office/drawing/2010/main" val="0"/>
                </a:ext>
              </a:extLst>
            </a:blip>
            <a:srcRect l="34683" t="42408" r="55835" b="40555"/>
            <a:stretch/>
          </p:blipFill>
          <p:spPr>
            <a:xfrm>
              <a:off x="3171825" y="2181224"/>
              <a:ext cx="866776" cy="876301"/>
            </a:xfrm>
            <a:prstGeom prst="rect">
              <a:avLst/>
            </a:prstGeom>
          </p:spPr>
        </p:pic>
      </p:grpSp>
      <p:grpSp>
        <p:nvGrpSpPr>
          <p:cNvPr id="33" name="Grupo 32"/>
          <p:cNvGrpSpPr/>
          <p:nvPr/>
        </p:nvGrpSpPr>
        <p:grpSpPr>
          <a:xfrm>
            <a:off x="2181550" y="2866525"/>
            <a:ext cx="1266861" cy="1258243"/>
            <a:chOff x="3063526" y="3500515"/>
            <a:chExt cx="1090793" cy="1083373"/>
          </a:xfrm>
        </p:grpSpPr>
        <p:pic>
          <p:nvPicPr>
            <p:cNvPr id="31" name="Imagem 30"/>
            <p:cNvPicPr>
              <a:picLocks noChangeAspect="1"/>
            </p:cNvPicPr>
            <p:nvPr/>
          </p:nvPicPr>
          <p:blipFill rotWithShape="1">
            <a:blip r:embed="rId5">
              <a:extLst>
                <a:ext uri="{28A0092B-C50C-407E-A947-70E740481C1C}">
                  <a14:useLocalDpi xmlns:a14="http://schemas.microsoft.com/office/drawing/2010/main" val="0"/>
                </a:ext>
              </a:extLst>
            </a:blip>
            <a:srcRect l="45103" t="40741" r="44060" b="42222"/>
            <a:stretch/>
          </p:blipFill>
          <p:spPr>
            <a:xfrm>
              <a:off x="3163719" y="3604051"/>
              <a:ext cx="990600" cy="876300"/>
            </a:xfrm>
            <a:prstGeom prst="rect">
              <a:avLst/>
            </a:prstGeom>
          </p:spPr>
        </p:pic>
        <p:sp>
          <p:nvSpPr>
            <p:cNvPr id="34" name="Elipse 33"/>
            <p:cNvSpPr/>
            <p:nvPr/>
          </p:nvSpPr>
          <p:spPr>
            <a:xfrm>
              <a:off x="3063526" y="3500515"/>
              <a:ext cx="1083373" cy="1083373"/>
            </a:xfrm>
            <a:prstGeom prst="ellipse">
              <a:avLst/>
            </a:prstGeom>
            <a:noFill/>
            <a:ln w="28575">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5" name="Grupo 34"/>
          <p:cNvGrpSpPr/>
          <p:nvPr/>
        </p:nvGrpSpPr>
        <p:grpSpPr>
          <a:xfrm>
            <a:off x="3426045" y="1385087"/>
            <a:ext cx="1258243" cy="1258243"/>
            <a:chOff x="4682124" y="3744563"/>
            <a:chExt cx="1083373" cy="1083373"/>
          </a:xfrm>
        </p:grpSpPr>
        <p:pic>
          <p:nvPicPr>
            <p:cNvPr id="32" name="Imagem 31"/>
            <p:cNvPicPr>
              <a:picLocks noChangeAspect="1"/>
            </p:cNvPicPr>
            <p:nvPr/>
          </p:nvPicPr>
          <p:blipFill rotWithShape="1">
            <a:blip r:embed="rId5">
              <a:extLst>
                <a:ext uri="{28A0092B-C50C-407E-A947-70E740481C1C}">
                  <a14:useLocalDpi xmlns:a14="http://schemas.microsoft.com/office/drawing/2010/main" val="0"/>
                </a:ext>
              </a:extLst>
            </a:blip>
            <a:srcRect l="60107" t="42222" r="29369" b="40556"/>
            <a:stretch/>
          </p:blipFill>
          <p:spPr>
            <a:xfrm>
              <a:off x="4771372" y="3857472"/>
              <a:ext cx="962025" cy="885825"/>
            </a:xfrm>
            <a:prstGeom prst="rect">
              <a:avLst/>
            </a:prstGeom>
          </p:spPr>
        </p:pic>
        <p:sp>
          <p:nvSpPr>
            <p:cNvPr id="36" name="Elipse 35"/>
            <p:cNvSpPr/>
            <p:nvPr/>
          </p:nvSpPr>
          <p:spPr>
            <a:xfrm>
              <a:off x="4682124" y="3744563"/>
              <a:ext cx="1083373" cy="1083373"/>
            </a:xfrm>
            <a:prstGeom prst="ellipse">
              <a:avLst/>
            </a:prstGeom>
            <a:noFill/>
            <a:ln w="28575">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p:cNvSpPr txBox="1"/>
          <p:nvPr/>
        </p:nvSpPr>
        <p:spPr>
          <a:xfrm>
            <a:off x="528212" y="185430"/>
            <a:ext cx="7023208" cy="590931"/>
          </a:xfrm>
          <a:prstGeom prst="rect">
            <a:avLst/>
          </a:prstGeom>
          <a:noFill/>
        </p:spPr>
        <p:txBody>
          <a:bodyPr wrap="square" rtlCol="0" anchor="ctr">
            <a:spAutoFit/>
          </a:bodyPr>
          <a:lstStyle/>
          <a:p>
            <a:pPr>
              <a:lnSpc>
                <a:spcPct val="80000"/>
              </a:lnSpc>
            </a:pPr>
            <a:r>
              <a:rPr lang="en-US" sz="2000" b="1" dirty="0" smtClean="0">
                <a:solidFill>
                  <a:srgbClr val="0095D9"/>
                </a:solidFill>
              </a:rPr>
              <a:t>We bring together the largest number of players to provide policy advocacy for </a:t>
            </a:r>
            <a:r>
              <a:rPr lang="en-US" sz="2000" b="1" dirty="0">
                <a:solidFill>
                  <a:srgbClr val="0095D9"/>
                </a:solidFill>
              </a:rPr>
              <a:t>the development of the capital markets </a:t>
            </a:r>
          </a:p>
        </p:txBody>
      </p:sp>
    </p:spTree>
    <p:extLst>
      <p:ext uri="{BB962C8B-B14F-4D97-AF65-F5344CB8AC3E}">
        <p14:creationId xmlns:p14="http://schemas.microsoft.com/office/powerpoint/2010/main" val="7477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500"/>
                            </p:stCondLst>
                            <p:childTnLst>
                              <p:par>
                                <p:cTn id="13" presetID="2" presetClass="entr" presetSubtype="3" decel="100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 calcmode="lin" valueType="num">
                                      <p:cBhvr>
                                        <p:cTn id="29" dur="500" fill="hold"/>
                                        <p:tgtEl>
                                          <p:spTgt spid="30"/>
                                        </p:tgtEl>
                                        <p:attrNameLst>
                                          <p:attrName>style.rotation</p:attrName>
                                        </p:attrNameLst>
                                      </p:cBhvr>
                                      <p:tavLst>
                                        <p:tav tm="0">
                                          <p:val>
                                            <p:fltVal val="360"/>
                                          </p:val>
                                        </p:tav>
                                        <p:tav tm="100000">
                                          <p:val>
                                            <p:fltVal val="0"/>
                                          </p:val>
                                        </p:tav>
                                      </p:tavLst>
                                    </p:anim>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2000"/>
                            </p:stCondLst>
                            <p:childTnLst>
                              <p:par>
                                <p:cTn id="35" presetID="49" presetClass="entr" presetSubtype="0" decel="10000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 calcmode="lin" valueType="num">
                                      <p:cBhvr>
                                        <p:cTn id="39" dur="500" fill="hold"/>
                                        <p:tgtEl>
                                          <p:spTgt spid="35"/>
                                        </p:tgtEl>
                                        <p:attrNameLst>
                                          <p:attrName>style.rotation</p:attrName>
                                        </p:attrNameLst>
                                      </p:cBhvr>
                                      <p:tavLst>
                                        <p:tav tm="0">
                                          <p:val>
                                            <p:fltVal val="360"/>
                                          </p:val>
                                        </p:tav>
                                        <p:tav tm="100000">
                                          <p:val>
                                            <p:fltVal val="0"/>
                                          </p:val>
                                        </p:tav>
                                      </p:tavLst>
                                    </p:anim>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500"/>
                            </p:stCondLst>
                            <p:childTnLst>
                              <p:par>
                                <p:cTn id="45" presetID="49" presetClass="entr" presetSubtype="0" decel="10000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 calcmode="lin" valueType="num">
                                      <p:cBhvr>
                                        <p:cTn id="49" dur="500" fill="hold"/>
                                        <p:tgtEl>
                                          <p:spTgt spid="33"/>
                                        </p:tgtEl>
                                        <p:attrNameLst>
                                          <p:attrName>style.rotation</p:attrName>
                                        </p:attrNameLst>
                                      </p:cBhvr>
                                      <p:tavLst>
                                        <p:tav tm="0">
                                          <p:val>
                                            <p:fltVal val="360"/>
                                          </p:val>
                                        </p:tav>
                                        <p:tav tm="100000">
                                          <p:val>
                                            <p:fltVal val="0"/>
                                          </p:val>
                                        </p:tav>
                                      </p:tavLst>
                                    </p:anim>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3000"/>
                            </p:stCondLst>
                            <p:childTnLst>
                              <p:par>
                                <p:cTn id="55" presetID="42" presetClass="path" presetSubtype="0" accel="50000" decel="50000" fill="hold" nodeType="afterEffect">
                                  <p:stCondLst>
                                    <p:cond delay="0"/>
                                  </p:stCondLst>
                                  <p:childTnLst>
                                    <p:animMotion origin="layout" path="M 5E-6 1.97531E-6 L 0.07171 0.07901 " pathEditMode="relative" rAng="0" ptsTypes="AA">
                                      <p:cBhvr>
                                        <p:cTn id="56" dur="500" fill="hold"/>
                                        <p:tgtEl>
                                          <p:spTgt spid="30"/>
                                        </p:tgtEl>
                                        <p:attrNameLst>
                                          <p:attrName>ppt_x</p:attrName>
                                          <p:attrName>ppt_y</p:attrName>
                                        </p:attrNameLst>
                                      </p:cBhvr>
                                      <p:rCtr x="3576" y="3951"/>
                                    </p:animMotion>
                                  </p:childTnLst>
                                </p:cTn>
                              </p:par>
                              <p:par>
                                <p:cTn id="57" presetID="42" presetClass="path" presetSubtype="0" accel="50000" decel="50000" fill="hold" nodeType="withEffect">
                                  <p:stCondLst>
                                    <p:cond delay="0"/>
                                  </p:stCondLst>
                                  <p:childTnLst>
                                    <p:animMotion origin="layout" path="M -2.77778E-6 1.97531E-6 L -0.0776 0.08734 " pathEditMode="relative" rAng="0" ptsTypes="AA">
                                      <p:cBhvr>
                                        <p:cTn id="58" dur="500" fill="hold"/>
                                        <p:tgtEl>
                                          <p:spTgt spid="35"/>
                                        </p:tgtEl>
                                        <p:attrNameLst>
                                          <p:attrName>ppt_x</p:attrName>
                                          <p:attrName>ppt_y</p:attrName>
                                        </p:attrNameLst>
                                      </p:cBhvr>
                                      <p:rCtr x="-3889" y="4352"/>
                                    </p:animMotion>
                                  </p:childTnLst>
                                </p:cTn>
                              </p:par>
                              <p:par>
                                <p:cTn id="59" presetID="42" presetClass="path" presetSubtype="0" accel="50000" decel="50000" fill="hold" nodeType="withEffect">
                                  <p:stCondLst>
                                    <p:cond delay="0"/>
                                  </p:stCondLst>
                                  <p:childTnLst>
                                    <p:animMotion origin="layout" path="M -2.5E-6 3.7037E-7 L -2.5E-6 -0.01049 " pathEditMode="relative" rAng="0" ptsTypes="AA">
                                      <p:cBhvr>
                                        <p:cTn id="60" dur="500" fill="hold"/>
                                        <p:tgtEl>
                                          <p:spTgt spid="33"/>
                                        </p:tgtEl>
                                        <p:attrNameLst>
                                          <p:attrName>ppt_x</p:attrName>
                                          <p:attrName>ppt_y</p:attrName>
                                        </p:attrNameLst>
                                      </p:cBhvr>
                                      <p:rCtr x="0" y="-525"/>
                                    </p:animMotion>
                                  </p:childTnLst>
                                </p:cTn>
                              </p:par>
                              <p:par>
                                <p:cTn id="61" presetID="35" presetClass="path" presetSubtype="0" accel="50000" decel="50000" fill="hold" grpId="1" nodeType="withEffect">
                                  <p:stCondLst>
                                    <p:cond delay="0"/>
                                  </p:stCondLst>
                                  <p:childTnLst>
                                    <p:animMotion origin="layout" path="M 5E-6 2.22222E-6 L -0.03716 2.22222E-6 " pathEditMode="relative" rAng="0" ptsTypes="AA">
                                      <p:cBhvr>
                                        <p:cTn id="62" dur="500" fill="hold"/>
                                        <p:tgtEl>
                                          <p:spTgt spid="5"/>
                                        </p:tgtEl>
                                        <p:attrNameLst>
                                          <p:attrName>ppt_x</p:attrName>
                                          <p:attrName>ppt_y</p:attrName>
                                        </p:attrNameLst>
                                      </p:cBhvr>
                                      <p:rCtr x="-1858" y="0"/>
                                    </p:animMotion>
                                  </p:childTnLst>
                                </p:cTn>
                              </p:par>
                              <p:par>
                                <p:cTn id="63" presetID="63" presetClass="path" presetSubtype="0" accel="50000" decel="50000" fill="hold" grpId="1" nodeType="withEffect">
                                  <p:stCondLst>
                                    <p:cond delay="0"/>
                                  </p:stCondLst>
                                  <p:childTnLst>
                                    <p:animMotion origin="layout" path="M -4.44444E-6 2.22222E-6 L 0.03646 2.22222E-6 " pathEditMode="relative" rAng="0" ptsTypes="AA">
                                      <p:cBhvr>
                                        <p:cTn id="64" dur="500" fill="hold"/>
                                        <p:tgtEl>
                                          <p:spTgt spid="18"/>
                                        </p:tgtEl>
                                        <p:attrNameLst>
                                          <p:attrName>ppt_x</p:attrName>
                                          <p:attrName>ppt_y</p:attrName>
                                        </p:attrNameLst>
                                      </p:cBhvr>
                                      <p:rCtr x="1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5" grpId="1"/>
      <p:bldP spid="18" grpId="0"/>
      <p:bldP spid="18"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tângulo 40"/>
          <p:cNvSpPr/>
          <p:nvPr/>
        </p:nvSpPr>
        <p:spPr>
          <a:xfrm>
            <a:off x="0" y="0"/>
            <a:ext cx="9144000" cy="5143500"/>
          </a:xfrm>
          <a:prstGeom prst="rect">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Imagem 33"/>
          <p:cNvPicPr>
            <a:picLocks noChangeAspect="1"/>
          </p:cNvPicPr>
          <p:nvPr/>
        </p:nvPicPr>
        <p:blipFill rotWithShape="1">
          <a:blip r:embed="rId2">
            <a:extLst>
              <a:ext uri="{28A0092B-C50C-407E-A947-70E740481C1C}">
                <a14:useLocalDpi xmlns:a14="http://schemas.microsoft.com/office/drawing/2010/main" val="0"/>
              </a:ext>
            </a:extLst>
          </a:blip>
          <a:srcRect r="87615" b="79259"/>
          <a:stretch/>
        </p:blipFill>
        <p:spPr>
          <a:xfrm>
            <a:off x="1354" y="0"/>
            <a:ext cx="1132121" cy="1066800"/>
          </a:xfrm>
          <a:prstGeom prst="rect">
            <a:avLst/>
          </a:prstGeom>
        </p:spPr>
      </p:pic>
      <p:sp>
        <p:nvSpPr>
          <p:cNvPr id="79" name="CaixaDeTexto 78"/>
          <p:cNvSpPr txBox="1"/>
          <p:nvPr/>
        </p:nvSpPr>
        <p:spPr>
          <a:xfrm>
            <a:off x="528211" y="192157"/>
            <a:ext cx="7189911" cy="590931"/>
          </a:xfrm>
          <a:prstGeom prst="rect">
            <a:avLst/>
          </a:prstGeom>
          <a:noFill/>
        </p:spPr>
        <p:txBody>
          <a:bodyPr wrap="square" rtlCol="0" anchor="ctr">
            <a:spAutoFit/>
          </a:bodyPr>
          <a:lstStyle/>
          <a:p>
            <a:pPr>
              <a:lnSpc>
                <a:spcPct val="80000"/>
              </a:lnSpc>
            </a:pPr>
            <a:r>
              <a:rPr lang="en-US" sz="2000" b="1" dirty="0" smtClean="0">
                <a:solidFill>
                  <a:schemeClr val="bg1"/>
                </a:solidFill>
              </a:rPr>
              <a:t>Governance structure: representation </a:t>
            </a:r>
            <a:r>
              <a:rPr lang="en-US" sz="2000" b="1" dirty="0">
                <a:solidFill>
                  <a:schemeClr val="bg1"/>
                </a:solidFill>
              </a:rPr>
              <a:t>and equal rights for </a:t>
            </a:r>
            <a:r>
              <a:rPr lang="en-US" sz="2000" b="1" dirty="0" smtClean="0">
                <a:solidFill>
                  <a:schemeClr val="bg1"/>
                </a:solidFill>
              </a:rPr>
              <a:t>institutions of all sizes </a:t>
            </a:r>
          </a:p>
        </p:txBody>
      </p:sp>
      <p:grpSp>
        <p:nvGrpSpPr>
          <p:cNvPr id="21" name="Grupo 20"/>
          <p:cNvGrpSpPr/>
          <p:nvPr/>
        </p:nvGrpSpPr>
        <p:grpSpPr>
          <a:xfrm>
            <a:off x="3220827" y="1415788"/>
            <a:ext cx="2702347" cy="569807"/>
            <a:chOff x="3220827" y="1399593"/>
            <a:chExt cx="2702347" cy="569807"/>
          </a:xfrm>
        </p:grpSpPr>
        <p:grpSp>
          <p:nvGrpSpPr>
            <p:cNvPr id="4" name="Grupo 3"/>
            <p:cNvGrpSpPr/>
            <p:nvPr/>
          </p:nvGrpSpPr>
          <p:grpSpPr>
            <a:xfrm>
              <a:off x="3220827" y="1399593"/>
              <a:ext cx="2702347" cy="569807"/>
              <a:chOff x="3122053" y="1273281"/>
              <a:chExt cx="2064657" cy="435346"/>
            </a:xfrm>
          </p:grpSpPr>
          <p:sp>
            <p:nvSpPr>
              <p:cNvPr id="66" name="Retângulo de cantos arredondados 65"/>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tângulo de cantos arredondados 66"/>
              <p:cNvSpPr/>
              <p:nvPr/>
            </p:nvSpPr>
            <p:spPr>
              <a:xfrm>
                <a:off x="3122053" y="1273281"/>
                <a:ext cx="2064657" cy="387658"/>
              </a:xfrm>
              <a:prstGeom prst="round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tângulo 19"/>
            <p:cNvSpPr>
              <a:spLocks noChangeArrowheads="1"/>
            </p:cNvSpPr>
            <p:nvPr/>
          </p:nvSpPr>
          <p:spPr bwMode="auto">
            <a:xfrm>
              <a:off x="3543393" y="1436610"/>
              <a:ext cx="205723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800" b="1" dirty="0" smtClean="0">
                  <a:solidFill>
                    <a:schemeClr val="bg1"/>
                  </a:solidFill>
                  <a:latin typeface="+mn-lt"/>
                  <a:ea typeface="MS PGothic" panose="020B0600070205080204" pitchFamily="34" charset="-128"/>
                  <a:sym typeface="Calibri Italic" panose="020F05020202040A0204" pitchFamily="34" charset="0"/>
                </a:rPr>
                <a:t>MEMBERS</a:t>
              </a:r>
              <a:r>
                <a:rPr lang="en-US" altLang="pt-BR" sz="1400" dirty="0" smtClean="0">
                  <a:solidFill>
                    <a:schemeClr val="bg1"/>
                  </a:solidFill>
                  <a:latin typeface="+mn-lt"/>
                  <a:ea typeface="MS PGothic" panose="020B0600070205080204" pitchFamily="34" charset="-128"/>
                  <a:sym typeface="Calibri Italic" panose="020F05020202040A0204" pitchFamily="34" charset="0"/>
                </a:rPr>
                <a:t/>
              </a:r>
              <a:br>
                <a:rPr lang="en-US" altLang="pt-BR" sz="1400" dirty="0" smtClean="0">
                  <a:solidFill>
                    <a:schemeClr val="bg1"/>
                  </a:solidFill>
                  <a:latin typeface="+mn-lt"/>
                  <a:ea typeface="MS PGothic" panose="020B0600070205080204" pitchFamily="34" charset="-128"/>
                  <a:sym typeface="Calibri Italic" panose="020F05020202040A0204" pitchFamily="34" charset="0"/>
                </a:rPr>
              </a:br>
              <a:r>
                <a:rPr lang="en-US" altLang="pt-BR" sz="1400" dirty="0" smtClean="0">
                  <a:solidFill>
                    <a:schemeClr val="bg1"/>
                  </a:solidFill>
                  <a:latin typeface="+mn-lt"/>
                  <a:ea typeface="MS PGothic" panose="020B0600070205080204" pitchFamily="34" charset="-128"/>
                  <a:sym typeface="Calibri Italic" panose="020F05020202040A0204" pitchFamily="34" charset="0"/>
                </a:rPr>
                <a:t>Each one gets one vote </a:t>
              </a:r>
            </a:p>
          </p:txBody>
        </p:sp>
      </p:grpSp>
      <p:grpSp>
        <p:nvGrpSpPr>
          <p:cNvPr id="29" name="Grupo 28"/>
          <p:cNvGrpSpPr/>
          <p:nvPr/>
        </p:nvGrpSpPr>
        <p:grpSpPr>
          <a:xfrm>
            <a:off x="3569342" y="2214682"/>
            <a:ext cx="2005316" cy="569807"/>
            <a:chOff x="3569342" y="2321399"/>
            <a:chExt cx="2005316" cy="569807"/>
          </a:xfrm>
        </p:grpSpPr>
        <p:grpSp>
          <p:nvGrpSpPr>
            <p:cNvPr id="78" name="Grupo 77"/>
            <p:cNvGrpSpPr/>
            <p:nvPr/>
          </p:nvGrpSpPr>
          <p:grpSpPr>
            <a:xfrm>
              <a:off x="3569342" y="2321399"/>
              <a:ext cx="2005316" cy="569807"/>
              <a:chOff x="3122053" y="1273281"/>
              <a:chExt cx="2064657" cy="435346"/>
            </a:xfrm>
          </p:grpSpPr>
          <p:sp>
            <p:nvSpPr>
              <p:cNvPr id="80" name="Retângulo de cantos arredondados 79"/>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tângulo de cantos arredondados 80"/>
              <p:cNvSpPr/>
              <p:nvPr/>
            </p:nvSpPr>
            <p:spPr>
              <a:xfrm>
                <a:off x="3122053" y="1273281"/>
                <a:ext cx="2064657" cy="387658"/>
              </a:xfrm>
              <a:prstGeom prst="round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Retângulo 19"/>
            <p:cNvSpPr>
              <a:spLocks noChangeArrowheads="1"/>
            </p:cNvSpPr>
            <p:nvPr/>
          </p:nvSpPr>
          <p:spPr bwMode="auto">
            <a:xfrm>
              <a:off x="3614232" y="2422422"/>
              <a:ext cx="187109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800" b="1" dirty="0" smtClean="0">
                  <a:solidFill>
                    <a:schemeClr val="bg1"/>
                  </a:solidFill>
                  <a:latin typeface="+mn-lt"/>
                  <a:ea typeface="MS PGothic" panose="020B0600070205080204" pitchFamily="34" charset="-128"/>
                  <a:sym typeface="Calibri Italic" panose="020F05020202040A0204" pitchFamily="34" charset="0"/>
                </a:rPr>
                <a:t>General Meeting</a:t>
              </a:r>
              <a:endParaRPr lang="en-US" altLang="pt-BR" sz="1800" b="1" dirty="0">
                <a:solidFill>
                  <a:schemeClr val="bg1"/>
                </a:solidFill>
                <a:latin typeface="+mn-lt"/>
                <a:ea typeface="MS PGothic" panose="020B0600070205080204" pitchFamily="34" charset="-128"/>
                <a:sym typeface="Calibri Italic" panose="020F05020202040A0204" pitchFamily="34" charset="0"/>
              </a:endParaRPr>
            </a:p>
          </p:txBody>
        </p:sp>
      </p:grpSp>
      <p:grpSp>
        <p:nvGrpSpPr>
          <p:cNvPr id="18" name="Grupo 17"/>
          <p:cNvGrpSpPr/>
          <p:nvPr/>
        </p:nvGrpSpPr>
        <p:grpSpPr>
          <a:xfrm>
            <a:off x="3668207" y="3070551"/>
            <a:ext cx="1906463" cy="569807"/>
            <a:chOff x="3795713" y="3255543"/>
            <a:chExt cx="1552575" cy="569807"/>
          </a:xfrm>
        </p:grpSpPr>
        <p:grpSp>
          <p:nvGrpSpPr>
            <p:cNvPr id="87" name="Grupo 86"/>
            <p:cNvGrpSpPr/>
            <p:nvPr/>
          </p:nvGrpSpPr>
          <p:grpSpPr>
            <a:xfrm>
              <a:off x="3795713" y="3255543"/>
              <a:ext cx="1552575" cy="569807"/>
              <a:chOff x="3122053" y="1273281"/>
              <a:chExt cx="2064657" cy="435346"/>
            </a:xfrm>
          </p:grpSpPr>
          <p:sp>
            <p:nvSpPr>
              <p:cNvPr id="88" name="Retângulo de cantos arredondados 87"/>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tângulo de cantos arredondados 88"/>
              <p:cNvSpPr/>
              <p:nvPr/>
            </p:nvSpPr>
            <p:spPr>
              <a:xfrm>
                <a:off x="3122053" y="1273281"/>
                <a:ext cx="2064657" cy="387658"/>
              </a:xfrm>
              <a:prstGeom prst="round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tângulo 19"/>
            <p:cNvSpPr>
              <a:spLocks noChangeArrowheads="1"/>
            </p:cNvSpPr>
            <p:nvPr/>
          </p:nvSpPr>
          <p:spPr bwMode="auto">
            <a:xfrm>
              <a:off x="3814449" y="3359040"/>
              <a:ext cx="143891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800" dirty="0" smtClean="0">
                  <a:solidFill>
                    <a:schemeClr val="bg1"/>
                  </a:solidFill>
                  <a:latin typeface="+mn-lt"/>
                  <a:ea typeface="MS PGothic" panose="020B0600070205080204" pitchFamily="34" charset="-128"/>
                  <a:sym typeface="Calibri Italic" panose="020F05020202040A0204" pitchFamily="34" charset="0"/>
                </a:rPr>
                <a:t>Executive Board</a:t>
              </a:r>
              <a:endParaRPr lang="en-US" altLang="pt-BR" sz="1800" dirty="0">
                <a:solidFill>
                  <a:schemeClr val="bg1"/>
                </a:solidFill>
                <a:latin typeface="+mn-lt"/>
                <a:ea typeface="MS PGothic" panose="020B0600070205080204" pitchFamily="34" charset="-128"/>
                <a:sym typeface="Calibri Italic" panose="020F05020202040A0204" pitchFamily="34" charset="0"/>
              </a:endParaRPr>
            </a:p>
          </p:txBody>
        </p:sp>
      </p:grpSp>
      <p:grpSp>
        <p:nvGrpSpPr>
          <p:cNvPr id="16" name="Grupo 15"/>
          <p:cNvGrpSpPr/>
          <p:nvPr/>
        </p:nvGrpSpPr>
        <p:grpSpPr>
          <a:xfrm>
            <a:off x="6066091" y="3060737"/>
            <a:ext cx="1552575" cy="569807"/>
            <a:chOff x="6157913" y="3255543"/>
            <a:chExt cx="1552575" cy="569807"/>
          </a:xfrm>
        </p:grpSpPr>
        <p:grpSp>
          <p:nvGrpSpPr>
            <p:cNvPr id="91" name="Grupo 90"/>
            <p:cNvGrpSpPr/>
            <p:nvPr/>
          </p:nvGrpSpPr>
          <p:grpSpPr>
            <a:xfrm>
              <a:off x="6157913" y="3255543"/>
              <a:ext cx="1552575" cy="569807"/>
              <a:chOff x="3122053" y="1273281"/>
              <a:chExt cx="2064657" cy="435346"/>
            </a:xfrm>
          </p:grpSpPr>
          <p:sp>
            <p:nvSpPr>
              <p:cNvPr id="92" name="Retângulo de cantos arredondados 91"/>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tângulo de cantos arredondados 92"/>
              <p:cNvSpPr/>
              <p:nvPr/>
            </p:nvSpPr>
            <p:spPr>
              <a:xfrm>
                <a:off x="3122053" y="1273281"/>
                <a:ext cx="2064657" cy="387658"/>
              </a:xfrm>
              <a:prstGeom prst="round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tângulo 19"/>
            <p:cNvSpPr>
              <a:spLocks noChangeArrowheads="1"/>
            </p:cNvSpPr>
            <p:nvPr/>
          </p:nvSpPr>
          <p:spPr bwMode="auto">
            <a:xfrm>
              <a:off x="6157913" y="3367096"/>
              <a:ext cx="155257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800" dirty="0" smtClean="0">
                  <a:solidFill>
                    <a:schemeClr val="bg1"/>
                  </a:solidFill>
                  <a:latin typeface="+mn-lt"/>
                  <a:ea typeface="MS PGothic" panose="020B0600070205080204" pitchFamily="34" charset="-128"/>
                  <a:sym typeface="Calibri Italic" panose="020F05020202040A0204" pitchFamily="34" charset="0"/>
                </a:rPr>
                <a:t>Fiscal Council </a:t>
              </a:r>
            </a:p>
          </p:txBody>
        </p:sp>
      </p:grpSp>
      <p:grpSp>
        <p:nvGrpSpPr>
          <p:cNvPr id="15" name="Grupo 14"/>
          <p:cNvGrpSpPr/>
          <p:nvPr/>
        </p:nvGrpSpPr>
        <p:grpSpPr>
          <a:xfrm>
            <a:off x="1615738" y="3060737"/>
            <a:ext cx="1552575" cy="569807"/>
            <a:chOff x="1358191" y="3255543"/>
            <a:chExt cx="1552575" cy="569807"/>
          </a:xfrm>
        </p:grpSpPr>
        <p:grpSp>
          <p:nvGrpSpPr>
            <p:cNvPr id="95" name="Grupo 94"/>
            <p:cNvGrpSpPr/>
            <p:nvPr/>
          </p:nvGrpSpPr>
          <p:grpSpPr>
            <a:xfrm>
              <a:off x="1358191" y="3255543"/>
              <a:ext cx="1552575" cy="569807"/>
              <a:chOff x="3122053" y="1273281"/>
              <a:chExt cx="2064657" cy="435346"/>
            </a:xfrm>
          </p:grpSpPr>
          <p:sp>
            <p:nvSpPr>
              <p:cNvPr id="96" name="Retângulo de cantos arredondados 95"/>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tângulo de cantos arredondados 96"/>
              <p:cNvSpPr/>
              <p:nvPr/>
            </p:nvSpPr>
            <p:spPr>
              <a:xfrm>
                <a:off x="3122053" y="1273281"/>
                <a:ext cx="2064657" cy="387658"/>
              </a:xfrm>
              <a:prstGeom prst="round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Retângulo 19"/>
            <p:cNvSpPr>
              <a:spLocks noChangeArrowheads="1"/>
            </p:cNvSpPr>
            <p:nvPr/>
          </p:nvSpPr>
          <p:spPr bwMode="auto">
            <a:xfrm>
              <a:off x="1358191" y="3372320"/>
              <a:ext cx="155257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70000"/>
                </a:lnSpc>
                <a:spcBef>
                  <a:spcPts val="525"/>
                </a:spcBef>
                <a:buNone/>
              </a:pPr>
              <a:r>
                <a:rPr lang="en-US" altLang="pt-BR" sz="1800" dirty="0" smtClean="0">
                  <a:solidFill>
                    <a:schemeClr val="bg1"/>
                  </a:solidFill>
                  <a:latin typeface="+mn-lt"/>
                  <a:ea typeface="MS PGothic" panose="020B0600070205080204" pitchFamily="34" charset="-128"/>
                  <a:sym typeface="Calibri Italic" panose="020F05020202040A0204" pitchFamily="34" charset="0"/>
                </a:rPr>
                <a:t>Ethics Council </a:t>
              </a:r>
            </a:p>
          </p:txBody>
        </p:sp>
      </p:grpSp>
      <p:grpSp>
        <p:nvGrpSpPr>
          <p:cNvPr id="9" name="Grupo 8"/>
          <p:cNvGrpSpPr/>
          <p:nvPr/>
        </p:nvGrpSpPr>
        <p:grpSpPr>
          <a:xfrm>
            <a:off x="2591514" y="3941641"/>
            <a:ext cx="1656000" cy="576000"/>
            <a:chOff x="2965732" y="4234706"/>
            <a:chExt cx="1656000" cy="576000"/>
          </a:xfrm>
        </p:grpSpPr>
        <p:grpSp>
          <p:nvGrpSpPr>
            <p:cNvPr id="99" name="Grupo 98"/>
            <p:cNvGrpSpPr/>
            <p:nvPr/>
          </p:nvGrpSpPr>
          <p:grpSpPr>
            <a:xfrm>
              <a:off x="2965732" y="4234706"/>
              <a:ext cx="1656000" cy="576000"/>
              <a:chOff x="3122053" y="1273281"/>
              <a:chExt cx="2064657" cy="435346"/>
            </a:xfrm>
          </p:grpSpPr>
          <p:sp>
            <p:nvSpPr>
              <p:cNvPr id="100" name="Retângulo de cantos arredondados 99"/>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tângulo de cantos arredondados 100"/>
              <p:cNvSpPr/>
              <p:nvPr/>
            </p:nvSpPr>
            <p:spPr>
              <a:xfrm>
                <a:off x="3122053" y="1273281"/>
                <a:ext cx="2064657" cy="387658"/>
              </a:xfrm>
              <a:prstGeom prst="roundRect">
                <a:avLst/>
              </a:prstGeom>
              <a:solidFill>
                <a:srgbClr val="80C3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Retângulo 19"/>
            <p:cNvSpPr>
              <a:spLocks noChangeArrowheads="1"/>
            </p:cNvSpPr>
            <p:nvPr/>
          </p:nvSpPr>
          <p:spPr bwMode="auto">
            <a:xfrm>
              <a:off x="3040162" y="4375683"/>
              <a:ext cx="1403718" cy="2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400" dirty="0" smtClean="0">
                  <a:solidFill>
                    <a:schemeClr val="bg1"/>
                  </a:solidFill>
                  <a:latin typeface="+mn-lt"/>
                  <a:ea typeface="MS PGothic" panose="020B0600070205080204" pitchFamily="34" charset="-128"/>
                  <a:sym typeface="Calibri Italic" panose="020F05020202040A0204" pitchFamily="34" charset="0"/>
                </a:rPr>
                <a:t>Subcommittees</a:t>
              </a:r>
              <a:endParaRPr lang="en-US" altLang="pt-BR" sz="1400" dirty="0">
                <a:solidFill>
                  <a:schemeClr val="bg1"/>
                </a:solidFill>
                <a:latin typeface="+mn-lt"/>
                <a:ea typeface="MS PGothic" panose="020B0600070205080204" pitchFamily="34" charset="-128"/>
                <a:sym typeface="Calibri Italic" panose="020F05020202040A0204" pitchFamily="34" charset="0"/>
              </a:endParaRPr>
            </a:p>
          </p:txBody>
        </p:sp>
      </p:grpSp>
      <p:grpSp>
        <p:nvGrpSpPr>
          <p:cNvPr id="8" name="Grupo 7"/>
          <p:cNvGrpSpPr/>
          <p:nvPr/>
        </p:nvGrpSpPr>
        <p:grpSpPr>
          <a:xfrm>
            <a:off x="4785656" y="3941641"/>
            <a:ext cx="1656000" cy="576000"/>
            <a:chOff x="5327932" y="4234706"/>
            <a:chExt cx="1656000" cy="576000"/>
          </a:xfrm>
        </p:grpSpPr>
        <p:grpSp>
          <p:nvGrpSpPr>
            <p:cNvPr id="103" name="Grupo 102"/>
            <p:cNvGrpSpPr/>
            <p:nvPr/>
          </p:nvGrpSpPr>
          <p:grpSpPr>
            <a:xfrm>
              <a:off x="5327932" y="4234706"/>
              <a:ext cx="1656000" cy="576000"/>
              <a:chOff x="3122053" y="1273281"/>
              <a:chExt cx="2064657" cy="435346"/>
            </a:xfrm>
          </p:grpSpPr>
          <p:sp>
            <p:nvSpPr>
              <p:cNvPr id="104" name="Retângulo de cantos arredondados 103"/>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tângulo de cantos arredondados 104"/>
              <p:cNvSpPr/>
              <p:nvPr/>
            </p:nvSpPr>
            <p:spPr>
              <a:xfrm>
                <a:off x="3122053" y="1273281"/>
                <a:ext cx="2064657" cy="387658"/>
              </a:xfrm>
              <a:prstGeom prst="roundRect">
                <a:avLst/>
              </a:prstGeom>
              <a:solidFill>
                <a:srgbClr val="80C3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Retângulo 19"/>
            <p:cNvSpPr>
              <a:spLocks noChangeArrowheads="1"/>
            </p:cNvSpPr>
            <p:nvPr/>
          </p:nvSpPr>
          <p:spPr bwMode="auto">
            <a:xfrm>
              <a:off x="5496024" y="4274379"/>
              <a:ext cx="1230145" cy="50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400" dirty="0" smtClean="0">
                  <a:solidFill>
                    <a:schemeClr val="bg1"/>
                  </a:solidFill>
                  <a:latin typeface="+mn-lt"/>
                  <a:ea typeface="MS PGothic" panose="020B0600070205080204" pitchFamily="34" charset="-128"/>
                  <a:sym typeface="Calibri Italic" panose="020F05020202040A0204" pitchFamily="34" charset="0"/>
                </a:rPr>
                <a:t>Monitoring </a:t>
              </a:r>
            </a:p>
            <a:p>
              <a:pPr algn="ctr">
                <a:lnSpc>
                  <a:spcPct val="80000"/>
                </a:lnSpc>
                <a:spcBef>
                  <a:spcPts val="525"/>
                </a:spcBef>
                <a:buNone/>
              </a:pPr>
              <a:r>
                <a:rPr lang="en-US" altLang="pt-BR" sz="1400" dirty="0" smtClean="0">
                  <a:solidFill>
                    <a:schemeClr val="bg1"/>
                  </a:solidFill>
                  <a:latin typeface="+mn-lt"/>
                  <a:ea typeface="MS PGothic" panose="020B0600070205080204" pitchFamily="34" charset="-128"/>
                  <a:sym typeface="Calibri Italic" panose="020F05020202040A0204" pitchFamily="34" charset="0"/>
                </a:rPr>
                <a:t>Commissions</a:t>
              </a:r>
            </a:p>
          </p:txBody>
        </p:sp>
      </p:grpSp>
      <p:grpSp>
        <p:nvGrpSpPr>
          <p:cNvPr id="14" name="Grupo 13"/>
          <p:cNvGrpSpPr/>
          <p:nvPr/>
        </p:nvGrpSpPr>
        <p:grpSpPr>
          <a:xfrm>
            <a:off x="528210" y="3941641"/>
            <a:ext cx="1656000" cy="576000"/>
            <a:chOff x="528210" y="4234706"/>
            <a:chExt cx="1656000" cy="576000"/>
          </a:xfrm>
        </p:grpSpPr>
        <p:grpSp>
          <p:nvGrpSpPr>
            <p:cNvPr id="107" name="Grupo 106"/>
            <p:cNvGrpSpPr/>
            <p:nvPr/>
          </p:nvGrpSpPr>
          <p:grpSpPr>
            <a:xfrm>
              <a:off x="528210" y="4234706"/>
              <a:ext cx="1656000" cy="576000"/>
              <a:chOff x="3122053" y="1273281"/>
              <a:chExt cx="2064657" cy="435346"/>
            </a:xfrm>
          </p:grpSpPr>
          <p:sp>
            <p:nvSpPr>
              <p:cNvPr id="108" name="Retângulo de cantos arredondados 107"/>
              <p:cNvSpPr/>
              <p:nvPr/>
            </p:nvSpPr>
            <p:spPr>
              <a:xfrm>
                <a:off x="3122053" y="1320969"/>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tângulo de cantos arredondados 108"/>
              <p:cNvSpPr/>
              <p:nvPr/>
            </p:nvSpPr>
            <p:spPr>
              <a:xfrm>
                <a:off x="3122053" y="1273281"/>
                <a:ext cx="2064657" cy="387658"/>
              </a:xfrm>
              <a:prstGeom prst="roundRect">
                <a:avLst/>
              </a:prstGeom>
              <a:solidFill>
                <a:srgbClr val="80C3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Retângulo 19"/>
            <p:cNvSpPr>
              <a:spLocks noChangeArrowheads="1"/>
            </p:cNvSpPr>
            <p:nvPr/>
          </p:nvSpPr>
          <p:spPr bwMode="auto">
            <a:xfrm>
              <a:off x="714237" y="4357706"/>
              <a:ext cx="1155124" cy="26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400" dirty="0" smtClean="0">
                  <a:solidFill>
                    <a:schemeClr val="bg1"/>
                  </a:solidFill>
                  <a:latin typeface="+mn-lt"/>
                  <a:ea typeface="MS PGothic" panose="020B0600070205080204" pitchFamily="34" charset="-128"/>
                  <a:sym typeface="Calibri Italic" panose="020F05020202040A0204" pitchFamily="34" charset="0"/>
                </a:rPr>
                <a:t>Committees</a:t>
              </a:r>
              <a:endParaRPr lang="en-US" altLang="pt-BR" sz="1400" dirty="0">
                <a:solidFill>
                  <a:schemeClr val="bg1"/>
                </a:solidFill>
                <a:latin typeface="+mn-lt"/>
                <a:ea typeface="MS PGothic" panose="020B0600070205080204" pitchFamily="34" charset="-128"/>
                <a:sym typeface="Calibri Italic" panose="020F05020202040A0204" pitchFamily="34" charset="0"/>
              </a:endParaRPr>
            </a:p>
          </p:txBody>
        </p:sp>
      </p:grpSp>
      <p:grpSp>
        <p:nvGrpSpPr>
          <p:cNvPr id="7" name="Grupo 6"/>
          <p:cNvGrpSpPr/>
          <p:nvPr/>
        </p:nvGrpSpPr>
        <p:grpSpPr>
          <a:xfrm>
            <a:off x="6890122" y="3941641"/>
            <a:ext cx="1656000" cy="576000"/>
            <a:chOff x="7405984" y="4234706"/>
            <a:chExt cx="1656000" cy="576000"/>
          </a:xfrm>
        </p:grpSpPr>
        <p:grpSp>
          <p:nvGrpSpPr>
            <p:cNvPr id="112" name="Grupo 111"/>
            <p:cNvGrpSpPr/>
            <p:nvPr/>
          </p:nvGrpSpPr>
          <p:grpSpPr>
            <a:xfrm>
              <a:off x="7405984" y="4234706"/>
              <a:ext cx="1656000" cy="576000"/>
              <a:chOff x="3122053" y="1273281"/>
              <a:chExt cx="2064657" cy="435346"/>
            </a:xfrm>
          </p:grpSpPr>
          <p:sp>
            <p:nvSpPr>
              <p:cNvPr id="113" name="Retângulo de cantos arredondados 112"/>
              <p:cNvSpPr/>
              <p:nvPr/>
            </p:nvSpPr>
            <p:spPr>
              <a:xfrm>
                <a:off x="3122053" y="1320969"/>
                <a:ext cx="2064657" cy="387658"/>
              </a:xfrm>
              <a:prstGeom prst="roundRect">
                <a:avLst/>
              </a:prstGeom>
              <a:solidFill>
                <a:srgbClr val="0095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tângulo de cantos arredondados 113"/>
              <p:cNvSpPr/>
              <p:nvPr/>
            </p:nvSpPr>
            <p:spPr>
              <a:xfrm>
                <a:off x="3122053" y="1273281"/>
                <a:ext cx="2064657" cy="3876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Retângulo 19"/>
            <p:cNvSpPr>
              <a:spLocks noChangeArrowheads="1"/>
            </p:cNvSpPr>
            <p:nvPr/>
          </p:nvSpPr>
          <p:spPr bwMode="auto">
            <a:xfrm>
              <a:off x="7533528" y="4281254"/>
              <a:ext cx="1379993" cy="50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ts val="525"/>
                </a:spcBef>
                <a:buNone/>
              </a:pPr>
              <a:r>
                <a:rPr lang="en-US" altLang="pt-BR" sz="1400" dirty="0">
                  <a:solidFill>
                    <a:srgbClr val="0095D9"/>
                  </a:solidFill>
                  <a:ea typeface="MS PGothic" panose="020B0600070205080204" pitchFamily="34" charset="-128"/>
                  <a:sym typeface="Calibri Italic" panose="020F05020202040A0204" pitchFamily="34" charset="0"/>
                </a:rPr>
                <a:t>Self-regulation </a:t>
              </a:r>
            </a:p>
            <a:p>
              <a:pPr algn="ctr">
                <a:lnSpc>
                  <a:spcPct val="80000"/>
                </a:lnSpc>
                <a:spcBef>
                  <a:spcPts val="525"/>
                </a:spcBef>
                <a:buNone/>
              </a:pPr>
              <a:r>
                <a:rPr lang="en-US" altLang="pt-BR" sz="1400" dirty="0" smtClean="0">
                  <a:solidFill>
                    <a:srgbClr val="0095D9"/>
                  </a:solidFill>
                  <a:ea typeface="MS PGothic" panose="020B0600070205080204" pitchFamily="34" charset="-128"/>
                  <a:sym typeface="Calibri Italic" panose="020F05020202040A0204" pitchFamily="34" charset="0"/>
                </a:rPr>
                <a:t>Boards</a:t>
              </a:r>
            </a:p>
          </p:txBody>
        </p:sp>
      </p:grpSp>
      <p:sp>
        <p:nvSpPr>
          <p:cNvPr id="116" name="CaixaDeTexto 2"/>
          <p:cNvSpPr txBox="1">
            <a:spLocks noChangeArrowheads="1"/>
          </p:cNvSpPr>
          <p:nvPr/>
        </p:nvSpPr>
        <p:spPr bwMode="auto">
          <a:xfrm>
            <a:off x="3698235" y="872024"/>
            <a:ext cx="1747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pt-BR" sz="2400" b="1" dirty="0" smtClean="0">
                <a:solidFill>
                  <a:srgbClr val="FCAF17"/>
                </a:solidFill>
              </a:rPr>
              <a:t>LEGITIMACY</a:t>
            </a:r>
            <a:endParaRPr lang="en-US" altLang="pt-BR" sz="3200" b="1" dirty="0">
              <a:solidFill>
                <a:srgbClr val="FCAF17"/>
              </a:solidFill>
            </a:endParaRPr>
          </a:p>
        </p:txBody>
      </p:sp>
      <p:cxnSp>
        <p:nvCxnSpPr>
          <p:cNvPr id="117" name="Conector reto 116"/>
          <p:cNvCxnSpPr/>
          <p:nvPr/>
        </p:nvCxnSpPr>
        <p:spPr>
          <a:xfrm>
            <a:off x="4579047" y="1985595"/>
            <a:ext cx="0" cy="164917"/>
          </a:xfrm>
          <a:prstGeom prst="line">
            <a:avLst/>
          </a:prstGeom>
          <a:ln w="952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4579047" y="2784489"/>
            <a:ext cx="0" cy="164917"/>
          </a:xfrm>
          <a:prstGeom prst="line">
            <a:avLst/>
          </a:prstGeom>
          <a:ln w="952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 name="Grupo 31"/>
          <p:cNvGrpSpPr/>
          <p:nvPr/>
        </p:nvGrpSpPr>
        <p:grpSpPr>
          <a:xfrm>
            <a:off x="3271085" y="3326724"/>
            <a:ext cx="2697654" cy="0"/>
            <a:chOff x="3271085" y="3326724"/>
            <a:chExt cx="2697654" cy="0"/>
          </a:xfrm>
        </p:grpSpPr>
        <p:cxnSp>
          <p:nvCxnSpPr>
            <p:cNvPr id="119" name="Conector reto 118"/>
            <p:cNvCxnSpPr/>
            <p:nvPr/>
          </p:nvCxnSpPr>
          <p:spPr>
            <a:xfrm flipH="1">
              <a:off x="3271085" y="3326724"/>
              <a:ext cx="396000" cy="0"/>
            </a:xfrm>
            <a:prstGeom prst="line">
              <a:avLst/>
            </a:prstGeom>
            <a:ln w="952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5572739" y="3326724"/>
              <a:ext cx="396000" cy="0"/>
            </a:xfrm>
            <a:prstGeom prst="line">
              <a:avLst/>
            </a:prstGeom>
            <a:ln w="952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4" name="Grupo 123"/>
          <p:cNvGrpSpPr/>
          <p:nvPr/>
        </p:nvGrpSpPr>
        <p:grpSpPr>
          <a:xfrm>
            <a:off x="6951241" y="4636354"/>
            <a:ext cx="1557709" cy="388432"/>
            <a:chOff x="7082379" y="2644187"/>
            <a:chExt cx="1557709" cy="388432"/>
          </a:xfrm>
        </p:grpSpPr>
        <p:sp>
          <p:nvSpPr>
            <p:cNvPr id="125" name="CaixaDeTexto 26"/>
            <p:cNvSpPr txBox="1">
              <a:spLocks noChangeArrowheads="1"/>
            </p:cNvSpPr>
            <p:nvPr/>
          </p:nvSpPr>
          <p:spPr bwMode="auto">
            <a:xfrm>
              <a:off x="7142561" y="2644187"/>
              <a:ext cx="673582"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pt-BR" sz="900" dirty="0" smtClean="0">
                  <a:solidFill>
                    <a:schemeClr val="bg1"/>
                  </a:solidFill>
                </a:rPr>
                <a:t>Associates</a:t>
              </a:r>
              <a:endParaRPr lang="en-US" altLang="pt-BR" sz="900" dirty="0">
                <a:solidFill>
                  <a:schemeClr val="bg1"/>
                </a:solidFill>
              </a:endParaRPr>
            </a:p>
          </p:txBody>
        </p:sp>
        <p:sp>
          <p:nvSpPr>
            <p:cNvPr id="126" name="CaixaDeTexto 27"/>
            <p:cNvSpPr txBox="1">
              <a:spLocks noChangeArrowheads="1"/>
            </p:cNvSpPr>
            <p:nvPr/>
          </p:nvSpPr>
          <p:spPr bwMode="auto">
            <a:xfrm>
              <a:off x="7142562" y="2815637"/>
              <a:ext cx="1497526"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pt-BR" sz="900" dirty="0" smtClean="0">
                  <a:solidFill>
                    <a:schemeClr val="bg1"/>
                  </a:solidFill>
                </a:rPr>
                <a:t>Associates + market entities</a:t>
              </a:r>
              <a:endParaRPr lang="en-US" altLang="pt-BR" sz="900" dirty="0">
                <a:solidFill>
                  <a:schemeClr val="bg1"/>
                </a:solidFill>
              </a:endParaRPr>
            </a:p>
          </p:txBody>
        </p:sp>
        <p:sp>
          <p:nvSpPr>
            <p:cNvPr id="127" name="Retângulo 126"/>
            <p:cNvSpPr/>
            <p:nvPr/>
          </p:nvSpPr>
          <p:spPr>
            <a:xfrm>
              <a:off x="7082379" y="2704229"/>
              <a:ext cx="92358" cy="92358"/>
            </a:xfrm>
            <a:prstGeom prst="rect">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tângulo 127"/>
            <p:cNvSpPr/>
            <p:nvPr/>
          </p:nvSpPr>
          <p:spPr>
            <a:xfrm>
              <a:off x="7082379" y="2875679"/>
              <a:ext cx="92358" cy="92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0" name="Imagem 129"/>
          <p:cNvPicPr>
            <a:picLocks noChangeAspect="1"/>
          </p:cNvPicPr>
          <p:nvPr/>
        </p:nvPicPr>
        <p:blipFill rotWithShape="1">
          <a:blip r:embed="rId3">
            <a:extLst>
              <a:ext uri="{28A0092B-C50C-407E-A947-70E740481C1C}">
                <a14:useLocalDpi xmlns:a14="http://schemas.microsoft.com/office/drawing/2010/main" val="0"/>
              </a:ext>
            </a:extLst>
          </a:blip>
          <a:srcRect l="61591" t="4467" b="56261"/>
          <a:stretch/>
        </p:blipFill>
        <p:spPr>
          <a:xfrm>
            <a:off x="6218692" y="0"/>
            <a:ext cx="3223593" cy="1854566"/>
          </a:xfrm>
          <a:prstGeom prst="rect">
            <a:avLst/>
          </a:prstGeom>
        </p:spPr>
      </p:pic>
      <p:pic>
        <p:nvPicPr>
          <p:cNvPr id="131" name="Imagem 130"/>
          <p:cNvPicPr>
            <a:picLocks noChangeAspect="1"/>
          </p:cNvPicPr>
          <p:nvPr/>
        </p:nvPicPr>
        <p:blipFill rotWithShape="1">
          <a:blip r:embed="rId4">
            <a:extLst>
              <a:ext uri="{28A0092B-C50C-407E-A947-70E740481C1C}">
                <a14:useLocalDpi xmlns:a14="http://schemas.microsoft.com/office/drawing/2010/main" val="0"/>
              </a:ext>
            </a:extLst>
          </a:blip>
          <a:srcRect l="8043" t="63951" r="73201"/>
          <a:stretch/>
        </p:blipFill>
        <p:spPr>
          <a:xfrm>
            <a:off x="-50801" y="1651000"/>
            <a:ext cx="1714501" cy="1854200"/>
          </a:xfrm>
          <a:prstGeom prst="rect">
            <a:avLst/>
          </a:prstGeom>
        </p:spPr>
      </p:pic>
    </p:spTree>
    <p:extLst>
      <p:ext uri="{BB962C8B-B14F-4D97-AF65-F5344CB8AC3E}">
        <p14:creationId xmlns:p14="http://schemas.microsoft.com/office/powerpoint/2010/main" val="338922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1+#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25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par>
                          <p:cTn id="12" fill="hold">
                            <p:stCondLst>
                              <p:cond delay="750"/>
                            </p:stCondLst>
                            <p:childTnLst>
                              <p:par>
                                <p:cTn id="13" presetID="2" presetClass="entr" presetSubtype="8" decel="10000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0-#ppt_w/2"/>
                                          </p:val>
                                        </p:tav>
                                        <p:tav tm="100000">
                                          <p:val>
                                            <p:strVal val="#ppt_x"/>
                                          </p:val>
                                        </p:tav>
                                      </p:tavLst>
                                    </p:anim>
                                    <p:anim calcmode="lin" valueType="num">
                                      <p:cBhvr additive="base">
                                        <p:cTn id="16" dur="500" fill="hold"/>
                                        <p:tgtEl>
                                          <p:spTgt spid="131"/>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500"/>
                                        <p:tgtEl>
                                          <p:spTgt spid="116"/>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42" presetClass="path" presetSubtype="0" decel="100000" fill="hold" nodeType="withEffect">
                                  <p:stCondLst>
                                    <p:cond delay="0"/>
                                  </p:stCondLst>
                                  <p:childTnLst>
                                    <p:animMotion origin="layout" path="M 0 4.44444E-6 L 0 -0.0534 " pathEditMode="relative" rAng="0" ptsTypes="AA">
                                      <p:cBhvr>
                                        <p:cTn id="26" dur="500" spd="-100000" fill="hold"/>
                                        <p:tgtEl>
                                          <p:spTgt spid="21"/>
                                        </p:tgtEl>
                                        <p:attrNameLst>
                                          <p:attrName>ppt_x</p:attrName>
                                          <p:attrName>ppt_y</p:attrName>
                                        </p:attrNameLst>
                                      </p:cBhvr>
                                      <p:rCtr x="0" y="-2685"/>
                                    </p:animMotion>
                                  </p:childTnLst>
                                </p:cTn>
                              </p:par>
                              <p:par>
                                <p:cTn id="27" presetID="22" presetClass="entr" presetSubtype="1"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wipe(up)">
                                      <p:cBhvr>
                                        <p:cTn id="29" dur="500"/>
                                        <p:tgtEl>
                                          <p:spTgt spid="117"/>
                                        </p:tgtEl>
                                      </p:cBhvr>
                                    </p:animEffect>
                                  </p:childTnLst>
                                </p:cTn>
                              </p:par>
                              <p:par>
                                <p:cTn id="30" presetID="10" presetClass="entr" presetSubtype="0" fill="hold" nodeType="withEffect">
                                  <p:stCondLst>
                                    <p:cond delay="2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42" presetClass="path" presetSubtype="0" decel="100000" fill="hold" nodeType="withEffect">
                                  <p:stCondLst>
                                    <p:cond delay="200"/>
                                  </p:stCondLst>
                                  <p:childTnLst>
                                    <p:animMotion origin="layout" path="M 0 4.44444E-6 L 0 -0.0534 " pathEditMode="relative" rAng="0" ptsTypes="AA">
                                      <p:cBhvr>
                                        <p:cTn id="34" dur="500" spd="-100000" fill="hold"/>
                                        <p:tgtEl>
                                          <p:spTgt spid="29"/>
                                        </p:tgtEl>
                                        <p:attrNameLst>
                                          <p:attrName>ppt_x</p:attrName>
                                          <p:attrName>ppt_y</p:attrName>
                                        </p:attrNameLst>
                                      </p:cBhvr>
                                      <p:rCtr x="0" y="-2685"/>
                                    </p:animMotion>
                                  </p:childTnLst>
                                </p:cTn>
                              </p:par>
                              <p:par>
                                <p:cTn id="35" presetID="22" presetClass="entr" presetSubtype="1" fill="hold" nodeType="withEffect">
                                  <p:stCondLst>
                                    <p:cond delay="200"/>
                                  </p:stCondLst>
                                  <p:childTnLst>
                                    <p:set>
                                      <p:cBhvr>
                                        <p:cTn id="36" dur="1" fill="hold">
                                          <p:stCondLst>
                                            <p:cond delay="0"/>
                                          </p:stCondLst>
                                        </p:cTn>
                                        <p:tgtEl>
                                          <p:spTgt spid="118"/>
                                        </p:tgtEl>
                                        <p:attrNameLst>
                                          <p:attrName>style.visibility</p:attrName>
                                        </p:attrNameLst>
                                      </p:cBhvr>
                                      <p:to>
                                        <p:strVal val="visible"/>
                                      </p:to>
                                    </p:set>
                                    <p:animEffect transition="in" filter="wipe(up)">
                                      <p:cBhvr>
                                        <p:cTn id="37" dur="500"/>
                                        <p:tgtEl>
                                          <p:spTgt spid="118"/>
                                        </p:tgtEl>
                                      </p:cBhvr>
                                    </p:animEffect>
                                  </p:childTnLst>
                                </p:cTn>
                              </p:par>
                              <p:par>
                                <p:cTn id="38" presetID="10" presetClass="entr" presetSubtype="0" fill="hold" nodeType="withEffect">
                                  <p:stCondLst>
                                    <p:cond delay="4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42" presetClass="path" presetSubtype="0" decel="100000" fill="hold" nodeType="withEffect">
                                  <p:stCondLst>
                                    <p:cond delay="400"/>
                                  </p:stCondLst>
                                  <p:childTnLst>
                                    <p:animMotion origin="layout" path="M 0 4.44444E-6 L 0 -0.0534 " pathEditMode="relative" rAng="0" ptsTypes="AA">
                                      <p:cBhvr>
                                        <p:cTn id="42" dur="500" spd="-100000" fill="hold"/>
                                        <p:tgtEl>
                                          <p:spTgt spid="18"/>
                                        </p:tgtEl>
                                        <p:attrNameLst>
                                          <p:attrName>ppt_x</p:attrName>
                                          <p:attrName>ppt_y</p:attrName>
                                        </p:attrNameLst>
                                      </p:cBhvr>
                                      <p:rCtr x="0" y="-2685"/>
                                    </p:animMotion>
                                  </p:childTnLst>
                                </p:cTn>
                              </p:par>
                              <p:par>
                                <p:cTn id="43" presetID="16" presetClass="entr" presetSubtype="37" fill="hold" nodeType="withEffect">
                                  <p:stCondLst>
                                    <p:cond delay="750"/>
                                  </p:stCondLst>
                                  <p:childTnLst>
                                    <p:set>
                                      <p:cBhvr>
                                        <p:cTn id="44" dur="1" fill="hold">
                                          <p:stCondLst>
                                            <p:cond delay="0"/>
                                          </p:stCondLst>
                                        </p:cTn>
                                        <p:tgtEl>
                                          <p:spTgt spid="32"/>
                                        </p:tgtEl>
                                        <p:attrNameLst>
                                          <p:attrName>style.visibility</p:attrName>
                                        </p:attrNameLst>
                                      </p:cBhvr>
                                      <p:to>
                                        <p:strVal val="visible"/>
                                      </p:to>
                                    </p:set>
                                    <p:animEffect transition="in" filter="barn(outVertical)">
                                      <p:cBhvr>
                                        <p:cTn id="45" dur="500"/>
                                        <p:tgtEl>
                                          <p:spTgt spid="32"/>
                                        </p:tgtEl>
                                      </p:cBhvr>
                                    </p:animEffect>
                                  </p:childTnLst>
                                </p:cTn>
                              </p:par>
                              <p:par>
                                <p:cTn id="46" presetID="10" presetClass="entr" presetSubtype="0" fill="hold"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35" presetClass="path" presetSubtype="0" accel="50000" decel="50000" fill="hold" nodeType="withEffect">
                                  <p:stCondLst>
                                    <p:cond delay="1000"/>
                                  </p:stCondLst>
                                  <p:childTnLst>
                                    <p:animMotion origin="layout" path="M -1.94444E-6 8.64198E-7 L 0.0375 8.64198E-7 " pathEditMode="relative" rAng="0" ptsTypes="AA">
                                      <p:cBhvr>
                                        <p:cTn id="50" dur="500" spd="-100000" fill="hold"/>
                                        <p:tgtEl>
                                          <p:spTgt spid="15"/>
                                        </p:tgtEl>
                                        <p:attrNameLst>
                                          <p:attrName>ppt_x</p:attrName>
                                          <p:attrName>ppt_y</p:attrName>
                                        </p:attrNameLst>
                                      </p:cBhvr>
                                      <p:rCtr x="1875" y="0"/>
                                    </p:animMotion>
                                  </p:childTnLst>
                                </p:cTn>
                              </p:par>
                              <p:par>
                                <p:cTn id="51" presetID="10" presetClass="entr" presetSubtype="0" fill="hold" nodeType="withEffect">
                                  <p:stCondLst>
                                    <p:cond delay="10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35" presetClass="path" presetSubtype="0" accel="50000" decel="50000" fill="hold" nodeType="withEffect">
                                  <p:stCondLst>
                                    <p:cond delay="1000"/>
                                  </p:stCondLst>
                                  <p:childTnLst>
                                    <p:animMotion origin="layout" path="M 3.61111E-6 -2.34568E-6 L -0.03559 -2.34568E-6 " pathEditMode="relative" rAng="0" ptsTypes="AA">
                                      <p:cBhvr>
                                        <p:cTn id="55" dur="500" spd="-100000" fill="hold"/>
                                        <p:tgtEl>
                                          <p:spTgt spid="16"/>
                                        </p:tgtEl>
                                        <p:attrNameLst>
                                          <p:attrName>ppt_x</p:attrName>
                                          <p:attrName>ppt_y</p:attrName>
                                        </p:attrNameLst>
                                      </p:cBhvr>
                                      <p:rCtr x="-1788" y="0"/>
                                    </p:animMotion>
                                  </p:childTnLst>
                                </p:cTn>
                              </p:par>
                            </p:childTnLst>
                          </p:cTn>
                        </p:par>
                        <p:par>
                          <p:cTn id="56" fill="hold">
                            <p:stCondLst>
                              <p:cond delay="3250"/>
                            </p:stCondLst>
                            <p:childTnLst>
                              <p:par>
                                <p:cTn id="57" presetID="2" presetClass="entr" presetSubtype="4" decel="10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10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30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par>
                          <p:cTn id="73" fill="hold">
                            <p:stCondLst>
                              <p:cond delay="4050"/>
                            </p:stCondLst>
                            <p:childTnLst>
                              <p:par>
                                <p:cTn id="74" presetID="22" presetClass="entr" presetSubtype="8" fill="hold" nodeType="after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wipe(left)">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upo 146"/>
          <p:cNvGrpSpPr/>
          <p:nvPr/>
        </p:nvGrpSpPr>
        <p:grpSpPr>
          <a:xfrm rot="5400000">
            <a:off x="1819894" y="3136385"/>
            <a:ext cx="1299059" cy="1640218"/>
            <a:chOff x="1151832" y="2206245"/>
            <a:chExt cx="3430937" cy="1640218"/>
          </a:xfrm>
        </p:grpSpPr>
        <p:cxnSp>
          <p:nvCxnSpPr>
            <p:cNvPr id="132" name="Conector reto 131"/>
            <p:cNvCxnSpPr/>
            <p:nvPr/>
          </p:nvCxnSpPr>
          <p:spPr>
            <a:xfrm>
              <a:off x="1286554" y="2206245"/>
              <a:ext cx="0" cy="1640218"/>
            </a:xfrm>
            <a:prstGeom prst="line">
              <a:avLst/>
            </a:prstGeom>
            <a:ln w="12700">
              <a:solidFill>
                <a:srgbClr val="80C342"/>
              </a:solidFill>
            </a:ln>
          </p:spPr>
          <p:style>
            <a:lnRef idx="1">
              <a:schemeClr val="accent1"/>
            </a:lnRef>
            <a:fillRef idx="0">
              <a:schemeClr val="accent1"/>
            </a:fillRef>
            <a:effectRef idx="0">
              <a:schemeClr val="accent1"/>
            </a:effectRef>
            <a:fontRef idx="minor">
              <a:schemeClr val="tx1"/>
            </a:fontRef>
          </p:style>
        </p:cxnSp>
        <p:cxnSp>
          <p:nvCxnSpPr>
            <p:cNvPr id="134" name="Conector reto 133"/>
            <p:cNvCxnSpPr/>
            <p:nvPr/>
          </p:nvCxnSpPr>
          <p:spPr>
            <a:xfrm>
              <a:off x="1286555" y="2211658"/>
              <a:ext cx="1842408" cy="0"/>
            </a:xfrm>
            <a:prstGeom prst="line">
              <a:avLst/>
            </a:prstGeom>
            <a:ln w="12700">
              <a:solidFill>
                <a:srgbClr val="80C342"/>
              </a:solidFill>
            </a:ln>
          </p:spPr>
          <p:style>
            <a:lnRef idx="1">
              <a:schemeClr val="accent1"/>
            </a:lnRef>
            <a:fillRef idx="0">
              <a:schemeClr val="accent1"/>
            </a:fillRef>
            <a:effectRef idx="0">
              <a:schemeClr val="accent1"/>
            </a:effectRef>
            <a:fontRef idx="minor">
              <a:schemeClr val="tx1"/>
            </a:fontRef>
          </p:style>
        </p:cxnSp>
        <p:cxnSp>
          <p:nvCxnSpPr>
            <p:cNvPr id="140" name="Conector reto 139"/>
            <p:cNvCxnSpPr/>
            <p:nvPr/>
          </p:nvCxnSpPr>
          <p:spPr>
            <a:xfrm rot="16200000">
              <a:off x="2867301" y="1309791"/>
              <a:ext cx="0" cy="3430937"/>
            </a:xfrm>
            <a:prstGeom prst="line">
              <a:avLst/>
            </a:prstGeom>
            <a:ln w="12700">
              <a:solidFill>
                <a:srgbClr val="80C342"/>
              </a:solidFill>
            </a:ln>
          </p:spPr>
          <p:style>
            <a:lnRef idx="1">
              <a:schemeClr val="accent1"/>
            </a:lnRef>
            <a:fillRef idx="0">
              <a:schemeClr val="accent1"/>
            </a:fillRef>
            <a:effectRef idx="0">
              <a:schemeClr val="accent1"/>
            </a:effectRef>
            <a:fontRef idx="minor">
              <a:schemeClr val="tx1"/>
            </a:fontRef>
          </p:style>
        </p:cxnSp>
        <p:cxnSp>
          <p:nvCxnSpPr>
            <p:cNvPr id="142" name="Conector reto 141"/>
            <p:cNvCxnSpPr/>
            <p:nvPr/>
          </p:nvCxnSpPr>
          <p:spPr>
            <a:xfrm>
              <a:off x="1284174" y="3846463"/>
              <a:ext cx="1893548" cy="0"/>
            </a:xfrm>
            <a:prstGeom prst="line">
              <a:avLst/>
            </a:prstGeom>
            <a:ln w="12700">
              <a:solidFill>
                <a:srgbClr val="80C342"/>
              </a:solidFill>
            </a:ln>
          </p:spPr>
          <p:style>
            <a:lnRef idx="1">
              <a:schemeClr val="accent1"/>
            </a:lnRef>
            <a:fillRef idx="0">
              <a:schemeClr val="accent1"/>
            </a:fillRef>
            <a:effectRef idx="0">
              <a:schemeClr val="accent1"/>
            </a:effectRef>
            <a:fontRef idx="minor">
              <a:schemeClr val="tx1"/>
            </a:fontRef>
          </p:style>
        </p:cxnSp>
      </p:grpSp>
      <p:grpSp>
        <p:nvGrpSpPr>
          <p:cNvPr id="105" name="Grupo 104"/>
          <p:cNvGrpSpPr/>
          <p:nvPr/>
        </p:nvGrpSpPr>
        <p:grpSpPr>
          <a:xfrm rot="5400000">
            <a:off x="5325040" y="1725917"/>
            <a:ext cx="2628000" cy="2504136"/>
            <a:chOff x="4063961" y="1578978"/>
            <a:chExt cx="4667556" cy="2504136"/>
          </a:xfrm>
        </p:grpSpPr>
        <p:grpSp>
          <p:nvGrpSpPr>
            <p:cNvPr id="95" name="Grupo 94"/>
            <p:cNvGrpSpPr/>
            <p:nvPr/>
          </p:nvGrpSpPr>
          <p:grpSpPr>
            <a:xfrm>
              <a:off x="5879415" y="1578978"/>
              <a:ext cx="1764903" cy="2504136"/>
              <a:chOff x="5879415" y="1607553"/>
              <a:chExt cx="1764903" cy="2504136"/>
            </a:xfrm>
          </p:grpSpPr>
          <p:cxnSp>
            <p:nvCxnSpPr>
              <p:cNvPr id="90" name="Conector reto 89"/>
              <p:cNvCxnSpPr/>
              <p:nvPr/>
            </p:nvCxnSpPr>
            <p:spPr>
              <a:xfrm>
                <a:off x="5886450" y="1607553"/>
                <a:ext cx="0" cy="813574"/>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92" name="Conector reto 91"/>
              <p:cNvCxnSpPr/>
              <p:nvPr/>
            </p:nvCxnSpPr>
            <p:spPr>
              <a:xfrm rot="16200000">
                <a:off x="6313971" y="1172997"/>
                <a:ext cx="0" cy="869111"/>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rot="16200000">
                <a:off x="6732128" y="1401461"/>
                <a:ext cx="0" cy="1691356"/>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rot="16200000" flipH="1">
                <a:off x="5041169" y="3266408"/>
                <a:ext cx="1690562" cy="0"/>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rot="16200000">
                <a:off x="6269847" y="3721257"/>
                <a:ext cx="0" cy="780863"/>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rot="16200000">
                <a:off x="6765384" y="2615982"/>
                <a:ext cx="0" cy="1757868"/>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grpSp>
        <p:cxnSp>
          <p:nvCxnSpPr>
            <p:cNvPr id="98" name="Conector reto 97"/>
            <p:cNvCxnSpPr/>
            <p:nvPr/>
          </p:nvCxnSpPr>
          <p:spPr>
            <a:xfrm rot="16200000">
              <a:off x="6397739" y="496250"/>
              <a:ext cx="0" cy="4667556"/>
            </a:xfrm>
            <a:prstGeom prst="line">
              <a:avLst/>
            </a:prstGeom>
            <a:ln w="12700">
              <a:solidFill>
                <a:srgbClr val="0095D9"/>
              </a:solidFill>
            </a:ln>
          </p:spPr>
          <p:style>
            <a:lnRef idx="1">
              <a:schemeClr val="accent1"/>
            </a:lnRef>
            <a:fillRef idx="0">
              <a:schemeClr val="accent1"/>
            </a:fillRef>
            <a:effectRef idx="0">
              <a:schemeClr val="accent1"/>
            </a:effectRef>
            <a:fontRef idx="minor">
              <a:schemeClr val="tx1"/>
            </a:fontRef>
          </p:style>
        </p:cxnSp>
      </p:grpSp>
      <p:sp>
        <p:nvSpPr>
          <p:cNvPr id="20494" name="CaixaDeTexto 14"/>
          <p:cNvSpPr txBox="1">
            <a:spLocks noChangeArrowheads="1"/>
          </p:cNvSpPr>
          <p:nvPr/>
        </p:nvSpPr>
        <p:spPr bwMode="auto">
          <a:xfrm>
            <a:off x="393970" y="726213"/>
            <a:ext cx="844433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sz="1400" dirty="0" smtClean="0">
                <a:solidFill>
                  <a:srgbClr val="4C4D4F"/>
                </a:solidFill>
              </a:rPr>
              <a:t>ANBIMA’s mission is to </a:t>
            </a:r>
            <a:r>
              <a:rPr lang="en-US" sz="1400" b="1" dirty="0" smtClean="0">
                <a:solidFill>
                  <a:srgbClr val="92D050"/>
                </a:solidFill>
              </a:rPr>
              <a:t>strengthen the representation </a:t>
            </a:r>
            <a:r>
              <a:rPr lang="en-US" sz="1400" dirty="0" smtClean="0">
                <a:solidFill>
                  <a:srgbClr val="4C4D4F"/>
                </a:solidFill>
              </a:rPr>
              <a:t>of the industry in order to support the </a:t>
            </a:r>
            <a:r>
              <a:rPr lang="en-US" sz="1400" b="1" dirty="0" smtClean="0">
                <a:solidFill>
                  <a:srgbClr val="0095D9"/>
                </a:solidFill>
              </a:rPr>
              <a:t>development of capital markets </a:t>
            </a:r>
            <a:r>
              <a:rPr lang="en-US" sz="1400" dirty="0" smtClean="0">
                <a:solidFill>
                  <a:srgbClr val="4C4D4F"/>
                </a:solidFill>
              </a:rPr>
              <a:t>in Brazil so that they can finance the social and economic development of the country and influence global markets </a:t>
            </a:r>
          </a:p>
        </p:txBody>
      </p:sp>
      <p:pic>
        <p:nvPicPr>
          <p:cNvPr id="15" name="Imagem 14"/>
          <p:cNvPicPr>
            <a:picLocks noChangeAspect="1"/>
          </p:cNvPicPr>
          <p:nvPr/>
        </p:nvPicPr>
        <p:blipFill rotWithShape="1">
          <a:blip r:embed="rId2">
            <a:extLst>
              <a:ext uri="{28A0092B-C50C-407E-A947-70E740481C1C}">
                <a14:useLocalDpi xmlns:a14="http://schemas.microsoft.com/office/drawing/2010/main" val="0"/>
              </a:ext>
            </a:extLst>
          </a:blip>
          <a:srcRect r="87612" b="79526"/>
          <a:stretch/>
        </p:blipFill>
        <p:spPr>
          <a:xfrm>
            <a:off x="1789" y="245"/>
            <a:ext cx="1132334" cy="1052979"/>
          </a:xfrm>
          <a:prstGeom prst="rect">
            <a:avLst/>
          </a:prstGeom>
        </p:spPr>
      </p:pic>
      <p:sp>
        <p:nvSpPr>
          <p:cNvPr id="16" name="CaixaDeTexto 15"/>
          <p:cNvSpPr txBox="1"/>
          <p:nvPr/>
        </p:nvSpPr>
        <p:spPr>
          <a:xfrm>
            <a:off x="528212" y="200602"/>
            <a:ext cx="8444338" cy="344710"/>
          </a:xfrm>
          <a:prstGeom prst="rect">
            <a:avLst/>
          </a:prstGeom>
          <a:noFill/>
        </p:spPr>
        <p:txBody>
          <a:bodyPr wrap="square" rtlCol="0" anchor="ctr">
            <a:spAutoFit/>
          </a:bodyPr>
          <a:lstStyle/>
          <a:p>
            <a:pPr>
              <a:lnSpc>
                <a:spcPct val="80000"/>
              </a:lnSpc>
            </a:pPr>
            <a:r>
              <a:rPr lang="en-US" sz="2000" b="1" dirty="0" smtClean="0">
                <a:solidFill>
                  <a:srgbClr val="FCAF17"/>
                </a:solidFill>
              </a:rPr>
              <a:t>Strategic Priorities </a:t>
            </a: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78272" r="94458" b="8628"/>
          <a:stretch/>
        </p:blipFill>
        <p:spPr>
          <a:xfrm>
            <a:off x="1355" y="4482439"/>
            <a:ext cx="506645" cy="673761"/>
          </a:xfrm>
          <a:prstGeom prst="rect">
            <a:avLst/>
          </a:prstGeom>
        </p:spPr>
      </p:pic>
      <p:pic>
        <p:nvPicPr>
          <p:cNvPr id="10" name="Imagem 9"/>
          <p:cNvPicPr>
            <a:picLocks noChangeAspect="1"/>
          </p:cNvPicPr>
          <p:nvPr/>
        </p:nvPicPr>
        <p:blipFill rotWithShape="1">
          <a:blip r:embed="rId3">
            <a:extLst>
              <a:ext uri="{28A0092B-C50C-407E-A947-70E740481C1C}">
                <a14:useLocalDpi xmlns:a14="http://schemas.microsoft.com/office/drawing/2010/main" val="0"/>
              </a:ext>
            </a:extLst>
          </a:blip>
          <a:srcRect l="83899" t="78765" b="8629"/>
          <a:stretch/>
        </p:blipFill>
        <p:spPr>
          <a:xfrm>
            <a:off x="7670800" y="4507839"/>
            <a:ext cx="1471845" cy="648361"/>
          </a:xfrm>
          <a:prstGeom prst="rect">
            <a:avLst/>
          </a:prstGeom>
        </p:spPr>
      </p:pic>
      <p:pic>
        <p:nvPicPr>
          <p:cNvPr id="11" name="Imagem 10"/>
          <p:cNvPicPr>
            <a:picLocks noChangeAspect="1"/>
          </p:cNvPicPr>
          <p:nvPr/>
        </p:nvPicPr>
        <p:blipFill rotWithShape="1">
          <a:blip r:embed="rId4">
            <a:extLst>
              <a:ext uri="{28A0092B-C50C-407E-A947-70E740481C1C}">
                <a14:useLocalDpi xmlns:a14="http://schemas.microsoft.com/office/drawing/2010/main" val="0"/>
              </a:ext>
            </a:extLst>
          </a:blip>
          <a:srcRect t="75803" r="81676" b="8876"/>
          <a:stretch/>
        </p:blipFill>
        <p:spPr>
          <a:xfrm>
            <a:off x="1355" y="4355439"/>
            <a:ext cx="1675046" cy="788061"/>
          </a:xfrm>
          <a:prstGeom prst="rect">
            <a:avLst/>
          </a:prstGeom>
        </p:spPr>
      </p:pic>
      <p:pic>
        <p:nvPicPr>
          <p:cNvPr id="12" name="Imagem 11"/>
          <p:cNvPicPr>
            <a:picLocks noChangeAspect="1"/>
          </p:cNvPicPr>
          <p:nvPr/>
        </p:nvPicPr>
        <p:blipFill rotWithShape="1">
          <a:blip r:embed="rId4">
            <a:extLst>
              <a:ext uri="{28A0092B-C50C-407E-A947-70E740481C1C}">
                <a14:useLocalDpi xmlns:a14="http://schemas.microsoft.com/office/drawing/2010/main" val="0"/>
              </a:ext>
            </a:extLst>
          </a:blip>
          <a:srcRect l="86400" t="79753" b="8629"/>
          <a:stretch/>
        </p:blipFill>
        <p:spPr>
          <a:xfrm>
            <a:off x="7899400" y="4558639"/>
            <a:ext cx="1243245" cy="597561"/>
          </a:xfrm>
          <a:prstGeom prst="rect">
            <a:avLst/>
          </a:prstGeom>
        </p:spPr>
      </p:pic>
      <p:grpSp>
        <p:nvGrpSpPr>
          <p:cNvPr id="27" name="Grupo 26"/>
          <p:cNvGrpSpPr/>
          <p:nvPr/>
        </p:nvGrpSpPr>
        <p:grpSpPr>
          <a:xfrm>
            <a:off x="4688858" y="1476165"/>
            <a:ext cx="3926937" cy="446100"/>
            <a:chOff x="6822610" y="1252476"/>
            <a:chExt cx="3926937" cy="446100"/>
          </a:xfrm>
        </p:grpSpPr>
        <p:grpSp>
          <p:nvGrpSpPr>
            <p:cNvPr id="26" name="Grupo 25"/>
            <p:cNvGrpSpPr/>
            <p:nvPr/>
          </p:nvGrpSpPr>
          <p:grpSpPr>
            <a:xfrm>
              <a:off x="6822610" y="1252476"/>
              <a:ext cx="3926936" cy="446100"/>
              <a:chOff x="6822610" y="1252476"/>
              <a:chExt cx="3926936" cy="446100"/>
            </a:xfrm>
          </p:grpSpPr>
          <p:sp>
            <p:nvSpPr>
              <p:cNvPr id="72" name="Retângulo de cantos arredondados 71"/>
              <p:cNvSpPr/>
              <p:nvPr/>
            </p:nvSpPr>
            <p:spPr>
              <a:xfrm>
                <a:off x="6822610" y="1307718"/>
                <a:ext cx="3926936" cy="390858"/>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de cantos arredondados 20"/>
              <p:cNvSpPr/>
              <p:nvPr/>
            </p:nvSpPr>
            <p:spPr>
              <a:xfrm>
                <a:off x="6822610" y="1252476"/>
                <a:ext cx="3926936" cy="390858"/>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5" name="Retângulo 44"/>
            <p:cNvSpPr/>
            <p:nvPr/>
          </p:nvSpPr>
          <p:spPr>
            <a:xfrm>
              <a:off x="6860327" y="1315308"/>
              <a:ext cx="3889220" cy="341632"/>
            </a:xfrm>
            <a:prstGeom prst="rect">
              <a:avLst/>
            </a:prstGeom>
          </p:spPr>
          <p:txBody>
            <a:bodyPr wrap="square">
              <a:spAutoFit/>
            </a:bodyPr>
            <a:lstStyle/>
            <a:p>
              <a:pPr algn="ctr">
                <a:lnSpc>
                  <a:spcPct val="90000"/>
                </a:lnSpc>
                <a:defRPr/>
              </a:pPr>
              <a:r>
                <a:rPr lang="en-US" sz="1800" b="1" dirty="0" smtClean="0">
                  <a:solidFill>
                    <a:srgbClr val="0095D9"/>
                  </a:solidFill>
                </a:rPr>
                <a:t>STRENGTHEN CAPITAL MARKETS</a:t>
              </a:r>
              <a:endParaRPr lang="en-US" sz="1800" b="1" dirty="0">
                <a:solidFill>
                  <a:srgbClr val="0095D9"/>
                </a:solidFill>
              </a:endParaRPr>
            </a:p>
          </p:txBody>
        </p:sp>
      </p:grpSp>
      <p:grpSp>
        <p:nvGrpSpPr>
          <p:cNvPr id="86" name="Grupo 85"/>
          <p:cNvGrpSpPr/>
          <p:nvPr/>
        </p:nvGrpSpPr>
        <p:grpSpPr>
          <a:xfrm>
            <a:off x="4313583" y="3056345"/>
            <a:ext cx="1603005" cy="478115"/>
            <a:chOff x="8114111" y="1353793"/>
            <a:chExt cx="1603005" cy="478115"/>
          </a:xfrm>
        </p:grpSpPr>
        <p:grpSp>
          <p:nvGrpSpPr>
            <p:cNvPr id="31" name="Grupo 30"/>
            <p:cNvGrpSpPr/>
            <p:nvPr/>
          </p:nvGrpSpPr>
          <p:grpSpPr>
            <a:xfrm>
              <a:off x="8184558" y="1353793"/>
              <a:ext cx="1440001" cy="478115"/>
              <a:chOff x="8027996" y="1289132"/>
              <a:chExt cx="1770410" cy="587818"/>
            </a:xfrm>
          </p:grpSpPr>
          <p:sp>
            <p:nvSpPr>
              <p:cNvPr id="73" name="Retângulo de cantos arredondados 72"/>
              <p:cNvSpPr/>
              <p:nvPr/>
            </p:nvSpPr>
            <p:spPr>
              <a:xfrm>
                <a:off x="8027996" y="1345828"/>
                <a:ext cx="1770409" cy="531122"/>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de cantos arredondados 29"/>
              <p:cNvSpPr/>
              <p:nvPr/>
            </p:nvSpPr>
            <p:spPr>
              <a:xfrm>
                <a:off x="8027997" y="1289132"/>
                <a:ext cx="1770409" cy="531122"/>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7" name="CaixaDeTexto 56"/>
            <p:cNvSpPr txBox="1"/>
            <p:nvPr/>
          </p:nvSpPr>
          <p:spPr>
            <a:xfrm>
              <a:off x="8114111" y="1369510"/>
              <a:ext cx="1603005" cy="424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0095D9"/>
                  </a:solidFill>
                </a:rPr>
                <a:t>Primary Market</a:t>
              </a:r>
            </a:p>
            <a:p>
              <a:pPr algn="ctr">
                <a:lnSpc>
                  <a:spcPct val="90000"/>
                </a:lnSpc>
                <a:defRPr/>
              </a:pPr>
              <a:r>
                <a:rPr lang="en-US" sz="1200" b="1" dirty="0" smtClean="0">
                  <a:solidFill>
                    <a:srgbClr val="0095D9"/>
                  </a:solidFill>
                </a:rPr>
                <a:t>Speed and efficiency </a:t>
              </a:r>
            </a:p>
          </p:txBody>
        </p:sp>
      </p:grpSp>
      <p:grpSp>
        <p:nvGrpSpPr>
          <p:cNvPr id="43" name="Grupo 42"/>
          <p:cNvGrpSpPr/>
          <p:nvPr/>
        </p:nvGrpSpPr>
        <p:grpSpPr>
          <a:xfrm>
            <a:off x="4688859" y="3647067"/>
            <a:ext cx="1951198" cy="477661"/>
            <a:chOff x="8012695" y="1915112"/>
            <a:chExt cx="1779821" cy="477661"/>
          </a:xfrm>
        </p:grpSpPr>
        <p:grpSp>
          <p:nvGrpSpPr>
            <p:cNvPr id="74" name="Grupo 73"/>
            <p:cNvGrpSpPr/>
            <p:nvPr/>
          </p:nvGrpSpPr>
          <p:grpSpPr>
            <a:xfrm>
              <a:off x="8105048" y="1915112"/>
              <a:ext cx="1620000" cy="477661"/>
              <a:chOff x="7930232" y="1252475"/>
              <a:chExt cx="1991710" cy="587261"/>
            </a:xfrm>
          </p:grpSpPr>
          <p:sp>
            <p:nvSpPr>
              <p:cNvPr id="75" name="Retângulo de cantos arredondados 74"/>
              <p:cNvSpPr/>
              <p:nvPr/>
            </p:nvSpPr>
            <p:spPr>
              <a:xfrm>
                <a:off x="7930232" y="1309172"/>
                <a:ext cx="1991710" cy="530564"/>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de cantos arredondados 75"/>
              <p:cNvSpPr/>
              <p:nvPr/>
            </p:nvSpPr>
            <p:spPr>
              <a:xfrm>
                <a:off x="7930232" y="1252475"/>
                <a:ext cx="1991710" cy="530564"/>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0" name="CaixaDeTexto 59"/>
            <p:cNvSpPr txBox="1"/>
            <p:nvPr/>
          </p:nvSpPr>
          <p:spPr>
            <a:xfrm>
              <a:off x="8012695" y="1938171"/>
              <a:ext cx="1779821" cy="424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0095D9"/>
                  </a:solidFill>
                </a:rPr>
                <a:t>Regulation and Taxes </a:t>
              </a:r>
            </a:p>
            <a:p>
              <a:pPr algn="ctr">
                <a:lnSpc>
                  <a:spcPct val="90000"/>
                </a:lnSpc>
                <a:defRPr/>
              </a:pPr>
              <a:r>
                <a:rPr lang="en-US" sz="1200" b="1" dirty="0" smtClean="0">
                  <a:solidFill>
                    <a:srgbClr val="0095D9"/>
                  </a:solidFill>
                </a:rPr>
                <a:t>Simplicity and symmetry</a:t>
              </a:r>
              <a:endParaRPr lang="en-US" sz="1200" b="1" dirty="0">
                <a:solidFill>
                  <a:srgbClr val="0095D9"/>
                </a:solidFill>
              </a:endParaRPr>
            </a:p>
          </p:txBody>
        </p:sp>
      </p:grpSp>
      <p:grpSp>
        <p:nvGrpSpPr>
          <p:cNvPr id="42" name="Grupo 41"/>
          <p:cNvGrpSpPr/>
          <p:nvPr/>
        </p:nvGrpSpPr>
        <p:grpSpPr>
          <a:xfrm>
            <a:off x="5551136" y="4280128"/>
            <a:ext cx="2257678" cy="477661"/>
            <a:chOff x="8158389" y="2543911"/>
            <a:chExt cx="1471479" cy="477661"/>
          </a:xfrm>
        </p:grpSpPr>
        <p:grpSp>
          <p:nvGrpSpPr>
            <p:cNvPr id="77" name="Grupo 76"/>
            <p:cNvGrpSpPr/>
            <p:nvPr/>
          </p:nvGrpSpPr>
          <p:grpSpPr>
            <a:xfrm>
              <a:off x="8244188" y="2543911"/>
              <a:ext cx="1305186" cy="477661"/>
              <a:chOff x="8101312" y="1252475"/>
              <a:chExt cx="1604663" cy="587261"/>
            </a:xfrm>
          </p:grpSpPr>
          <p:sp>
            <p:nvSpPr>
              <p:cNvPr id="78" name="Retângulo de cantos arredondados 77"/>
              <p:cNvSpPr/>
              <p:nvPr/>
            </p:nvSpPr>
            <p:spPr>
              <a:xfrm>
                <a:off x="8101312" y="1309172"/>
                <a:ext cx="1604663" cy="530564"/>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de cantos arredondados 78"/>
              <p:cNvSpPr/>
              <p:nvPr/>
            </p:nvSpPr>
            <p:spPr>
              <a:xfrm>
                <a:off x="8101312" y="1252475"/>
                <a:ext cx="1604663" cy="530564"/>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8" name="CaixaDeTexto 57"/>
            <p:cNvSpPr txBox="1"/>
            <p:nvPr/>
          </p:nvSpPr>
          <p:spPr>
            <a:xfrm>
              <a:off x="8158389" y="2572203"/>
              <a:ext cx="1471479" cy="424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0095D9"/>
                  </a:solidFill>
                </a:rPr>
                <a:t>Secondary Market </a:t>
              </a:r>
            </a:p>
            <a:p>
              <a:pPr algn="ctr">
                <a:lnSpc>
                  <a:spcPct val="90000"/>
                </a:lnSpc>
                <a:defRPr/>
              </a:pPr>
              <a:r>
                <a:rPr lang="en-US" sz="1200" b="1" dirty="0" smtClean="0">
                  <a:solidFill>
                    <a:srgbClr val="0095D9"/>
                  </a:solidFill>
                </a:rPr>
                <a:t>Transparency and liquidity</a:t>
              </a:r>
            </a:p>
          </p:txBody>
        </p:sp>
      </p:grpSp>
      <p:grpSp>
        <p:nvGrpSpPr>
          <p:cNvPr id="41" name="Grupo 40"/>
          <p:cNvGrpSpPr/>
          <p:nvPr/>
        </p:nvGrpSpPr>
        <p:grpSpPr>
          <a:xfrm>
            <a:off x="6834508" y="3629036"/>
            <a:ext cx="2278320" cy="559017"/>
            <a:chOff x="8170549" y="3147250"/>
            <a:chExt cx="2278320" cy="559017"/>
          </a:xfrm>
        </p:grpSpPr>
        <p:grpSp>
          <p:nvGrpSpPr>
            <p:cNvPr id="80" name="Grupo 79"/>
            <p:cNvGrpSpPr/>
            <p:nvPr/>
          </p:nvGrpSpPr>
          <p:grpSpPr>
            <a:xfrm>
              <a:off x="8244204" y="3156151"/>
              <a:ext cx="2160000" cy="550116"/>
              <a:chOff x="8101312" y="1252473"/>
              <a:chExt cx="2655610" cy="676340"/>
            </a:xfrm>
          </p:grpSpPr>
          <p:sp>
            <p:nvSpPr>
              <p:cNvPr id="81" name="Retângulo de cantos arredondados 80"/>
              <p:cNvSpPr/>
              <p:nvPr/>
            </p:nvSpPr>
            <p:spPr>
              <a:xfrm>
                <a:off x="8101312" y="1309170"/>
                <a:ext cx="2655610" cy="619643"/>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Retângulo de cantos arredondados 81"/>
              <p:cNvSpPr/>
              <p:nvPr/>
            </p:nvSpPr>
            <p:spPr>
              <a:xfrm>
                <a:off x="8101312" y="1252473"/>
                <a:ext cx="2655610" cy="619643"/>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1" name="CaixaDeTexto 60"/>
            <p:cNvSpPr txBox="1"/>
            <p:nvPr/>
          </p:nvSpPr>
          <p:spPr>
            <a:xfrm>
              <a:off x="8170549" y="3147250"/>
              <a:ext cx="2278320" cy="5493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100" b="1" dirty="0" smtClean="0">
                  <a:solidFill>
                    <a:srgbClr val="0095D9"/>
                  </a:solidFill>
                </a:rPr>
                <a:t>Education</a:t>
              </a:r>
            </a:p>
            <a:p>
              <a:pPr algn="ctr">
                <a:lnSpc>
                  <a:spcPct val="90000"/>
                </a:lnSpc>
                <a:defRPr/>
              </a:pPr>
              <a:r>
                <a:rPr lang="en-US" sz="1100" b="1" dirty="0" smtClean="0">
                  <a:solidFill>
                    <a:srgbClr val="0095D9"/>
                  </a:solidFill>
                </a:rPr>
                <a:t>Training market actors and providing information to investors</a:t>
              </a:r>
            </a:p>
          </p:txBody>
        </p:sp>
      </p:grpSp>
      <p:grpSp>
        <p:nvGrpSpPr>
          <p:cNvPr id="33" name="Grupo 32"/>
          <p:cNvGrpSpPr/>
          <p:nvPr/>
        </p:nvGrpSpPr>
        <p:grpSpPr>
          <a:xfrm>
            <a:off x="7357269" y="3031498"/>
            <a:ext cx="1652472" cy="477661"/>
            <a:chOff x="8096072" y="3798630"/>
            <a:chExt cx="1652472" cy="477661"/>
          </a:xfrm>
        </p:grpSpPr>
        <p:grpSp>
          <p:nvGrpSpPr>
            <p:cNvPr id="83" name="Grupo 82"/>
            <p:cNvGrpSpPr/>
            <p:nvPr/>
          </p:nvGrpSpPr>
          <p:grpSpPr>
            <a:xfrm>
              <a:off x="8154741" y="3798630"/>
              <a:ext cx="1548000" cy="477661"/>
              <a:chOff x="7991332" y="1252475"/>
              <a:chExt cx="1903190" cy="587261"/>
            </a:xfrm>
          </p:grpSpPr>
          <p:sp>
            <p:nvSpPr>
              <p:cNvPr id="84" name="Retângulo de cantos arredondados 83"/>
              <p:cNvSpPr/>
              <p:nvPr/>
            </p:nvSpPr>
            <p:spPr>
              <a:xfrm>
                <a:off x="7991332" y="1309172"/>
                <a:ext cx="1903190" cy="530564"/>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5" name="Retângulo de cantos arredondados 84"/>
              <p:cNvSpPr/>
              <p:nvPr/>
            </p:nvSpPr>
            <p:spPr>
              <a:xfrm>
                <a:off x="7991332" y="1252475"/>
                <a:ext cx="1903190" cy="530564"/>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9" name="CaixaDeTexto 58"/>
            <p:cNvSpPr txBox="1"/>
            <p:nvPr/>
          </p:nvSpPr>
          <p:spPr>
            <a:xfrm>
              <a:off x="8096072" y="3822018"/>
              <a:ext cx="1652472" cy="424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0095D9"/>
                  </a:solidFill>
                </a:rPr>
                <a:t>Investor Base</a:t>
              </a:r>
            </a:p>
            <a:p>
              <a:pPr algn="ctr">
                <a:lnSpc>
                  <a:spcPct val="90000"/>
                </a:lnSpc>
                <a:defRPr/>
              </a:pPr>
              <a:r>
                <a:rPr lang="en-US" sz="1200" b="1" dirty="0" smtClean="0">
                  <a:solidFill>
                    <a:srgbClr val="0095D9"/>
                  </a:solidFill>
                </a:rPr>
                <a:t>Diversity of agents</a:t>
              </a:r>
              <a:endParaRPr lang="en-US" sz="1200" b="1" dirty="0">
                <a:solidFill>
                  <a:srgbClr val="0095D9"/>
                </a:solidFill>
              </a:endParaRPr>
            </a:p>
          </p:txBody>
        </p:sp>
      </p:grpSp>
      <p:grpSp>
        <p:nvGrpSpPr>
          <p:cNvPr id="114" name="Grupo 113"/>
          <p:cNvGrpSpPr/>
          <p:nvPr/>
        </p:nvGrpSpPr>
        <p:grpSpPr>
          <a:xfrm>
            <a:off x="994931" y="3756323"/>
            <a:ext cx="1305186" cy="535773"/>
            <a:chOff x="8244188" y="1323975"/>
            <a:chExt cx="1305186" cy="535773"/>
          </a:xfrm>
        </p:grpSpPr>
        <p:grpSp>
          <p:nvGrpSpPr>
            <p:cNvPr id="115" name="Grupo 114"/>
            <p:cNvGrpSpPr/>
            <p:nvPr/>
          </p:nvGrpSpPr>
          <p:grpSpPr>
            <a:xfrm>
              <a:off x="8244188" y="1323975"/>
              <a:ext cx="1305186" cy="477661"/>
              <a:chOff x="8101312" y="1252475"/>
              <a:chExt cx="1604663" cy="587261"/>
            </a:xfrm>
          </p:grpSpPr>
          <p:sp>
            <p:nvSpPr>
              <p:cNvPr id="117" name="Retângulo de cantos arredondados 116"/>
              <p:cNvSpPr/>
              <p:nvPr/>
            </p:nvSpPr>
            <p:spPr>
              <a:xfrm>
                <a:off x="8101312" y="1309172"/>
                <a:ext cx="1604663" cy="530564"/>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Retângulo de cantos arredondados 117"/>
              <p:cNvSpPr/>
              <p:nvPr/>
            </p:nvSpPr>
            <p:spPr>
              <a:xfrm>
                <a:off x="8101312" y="1252475"/>
                <a:ext cx="1604663" cy="530564"/>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6" name="CaixaDeTexto 115"/>
            <p:cNvSpPr txBox="1"/>
            <p:nvPr/>
          </p:nvSpPr>
          <p:spPr>
            <a:xfrm>
              <a:off x="8301393" y="1435016"/>
              <a:ext cx="1203764" cy="424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80C342"/>
                  </a:solidFill>
                </a:rPr>
                <a:t>Representation</a:t>
              </a:r>
            </a:p>
            <a:p>
              <a:pPr algn="ctr">
                <a:lnSpc>
                  <a:spcPct val="90000"/>
                </a:lnSpc>
                <a:defRPr/>
              </a:pPr>
              <a:endParaRPr lang="en-US" sz="1200" b="1" dirty="0">
                <a:solidFill>
                  <a:srgbClr val="80C342"/>
                </a:solidFill>
              </a:endParaRPr>
            </a:p>
          </p:txBody>
        </p:sp>
      </p:grpSp>
      <p:grpSp>
        <p:nvGrpSpPr>
          <p:cNvPr id="119" name="Grupo 118"/>
          <p:cNvGrpSpPr/>
          <p:nvPr/>
        </p:nvGrpSpPr>
        <p:grpSpPr>
          <a:xfrm>
            <a:off x="1816829" y="4371158"/>
            <a:ext cx="1305186" cy="477661"/>
            <a:chOff x="8244188" y="1323975"/>
            <a:chExt cx="1305186" cy="477661"/>
          </a:xfrm>
        </p:grpSpPr>
        <p:grpSp>
          <p:nvGrpSpPr>
            <p:cNvPr id="120" name="Grupo 119"/>
            <p:cNvGrpSpPr/>
            <p:nvPr/>
          </p:nvGrpSpPr>
          <p:grpSpPr>
            <a:xfrm>
              <a:off x="8244188" y="1323975"/>
              <a:ext cx="1305186" cy="477661"/>
              <a:chOff x="8101312" y="1252475"/>
              <a:chExt cx="1604663" cy="587261"/>
            </a:xfrm>
          </p:grpSpPr>
          <p:sp>
            <p:nvSpPr>
              <p:cNvPr id="122" name="Retângulo de cantos arredondados 121"/>
              <p:cNvSpPr/>
              <p:nvPr/>
            </p:nvSpPr>
            <p:spPr>
              <a:xfrm>
                <a:off x="8101312" y="1309172"/>
                <a:ext cx="1604663" cy="530564"/>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Retângulo de cantos arredondados 122"/>
              <p:cNvSpPr/>
              <p:nvPr/>
            </p:nvSpPr>
            <p:spPr>
              <a:xfrm>
                <a:off x="8101312" y="1252475"/>
                <a:ext cx="1604663" cy="530564"/>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1" name="CaixaDeTexto 120"/>
            <p:cNvSpPr txBox="1"/>
            <p:nvPr/>
          </p:nvSpPr>
          <p:spPr>
            <a:xfrm>
              <a:off x="8301393" y="1435016"/>
              <a:ext cx="1203764" cy="2585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80C342"/>
                  </a:solidFill>
                </a:rPr>
                <a:t>Self-regulation</a:t>
              </a:r>
              <a:endParaRPr lang="en-US" sz="1200" b="1" dirty="0">
                <a:solidFill>
                  <a:srgbClr val="80C342"/>
                </a:solidFill>
              </a:endParaRPr>
            </a:p>
          </p:txBody>
        </p:sp>
      </p:grpSp>
      <p:grpSp>
        <p:nvGrpSpPr>
          <p:cNvPr id="124" name="Grupo 123"/>
          <p:cNvGrpSpPr/>
          <p:nvPr/>
        </p:nvGrpSpPr>
        <p:grpSpPr>
          <a:xfrm>
            <a:off x="2644551" y="3756323"/>
            <a:ext cx="1305186" cy="477661"/>
            <a:chOff x="8244188" y="1323975"/>
            <a:chExt cx="1305186" cy="477661"/>
          </a:xfrm>
        </p:grpSpPr>
        <p:grpSp>
          <p:nvGrpSpPr>
            <p:cNvPr id="125" name="Grupo 124"/>
            <p:cNvGrpSpPr/>
            <p:nvPr/>
          </p:nvGrpSpPr>
          <p:grpSpPr>
            <a:xfrm>
              <a:off x="8244188" y="1323975"/>
              <a:ext cx="1305186" cy="477661"/>
              <a:chOff x="8101312" y="1252475"/>
              <a:chExt cx="1604663" cy="587261"/>
            </a:xfrm>
          </p:grpSpPr>
          <p:sp>
            <p:nvSpPr>
              <p:cNvPr id="127" name="Retângulo de cantos arredondados 126"/>
              <p:cNvSpPr/>
              <p:nvPr/>
            </p:nvSpPr>
            <p:spPr>
              <a:xfrm>
                <a:off x="8101312" y="1309172"/>
                <a:ext cx="1604663" cy="530564"/>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8" name="Retângulo de cantos arredondados 127"/>
              <p:cNvSpPr/>
              <p:nvPr/>
            </p:nvSpPr>
            <p:spPr>
              <a:xfrm>
                <a:off x="8101312" y="1252475"/>
                <a:ext cx="1604663" cy="530564"/>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6" name="CaixaDeTexto 125"/>
            <p:cNvSpPr txBox="1"/>
            <p:nvPr/>
          </p:nvSpPr>
          <p:spPr>
            <a:xfrm>
              <a:off x="8301393" y="1359869"/>
              <a:ext cx="1203764" cy="4247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defRPr/>
              </a:pPr>
              <a:r>
                <a:rPr lang="en-US" sz="1200" b="1" dirty="0" smtClean="0">
                  <a:solidFill>
                    <a:srgbClr val="80C342"/>
                  </a:solidFill>
                </a:rPr>
                <a:t>Products</a:t>
              </a:r>
            </a:p>
            <a:p>
              <a:pPr algn="ctr">
                <a:lnSpc>
                  <a:spcPct val="90000"/>
                </a:lnSpc>
                <a:defRPr/>
              </a:pPr>
              <a:r>
                <a:rPr lang="en-US" sz="1200" b="1" dirty="0" smtClean="0">
                  <a:solidFill>
                    <a:srgbClr val="80C342"/>
                  </a:solidFill>
                </a:rPr>
                <a:t>and services</a:t>
              </a:r>
              <a:endParaRPr lang="en-US" sz="1200" b="1" dirty="0">
                <a:solidFill>
                  <a:srgbClr val="80C342"/>
                </a:solidFill>
              </a:endParaRPr>
            </a:p>
          </p:txBody>
        </p:sp>
      </p:grpSp>
      <p:grpSp>
        <p:nvGrpSpPr>
          <p:cNvPr id="129" name="Grupo 128"/>
          <p:cNvGrpSpPr/>
          <p:nvPr/>
        </p:nvGrpSpPr>
        <p:grpSpPr>
          <a:xfrm>
            <a:off x="1799017" y="1968728"/>
            <a:ext cx="1338238" cy="1338236"/>
            <a:chOff x="489769" y="2939773"/>
            <a:chExt cx="1338238" cy="1338236"/>
          </a:xfrm>
        </p:grpSpPr>
        <p:grpSp>
          <p:nvGrpSpPr>
            <p:cNvPr id="18" name="Grupo 17"/>
            <p:cNvGrpSpPr/>
            <p:nvPr/>
          </p:nvGrpSpPr>
          <p:grpSpPr>
            <a:xfrm>
              <a:off x="489769" y="2939773"/>
              <a:ext cx="1338238" cy="1338236"/>
              <a:chOff x="9553575" y="1328675"/>
              <a:chExt cx="1862235" cy="1862235"/>
            </a:xfrm>
          </p:grpSpPr>
          <p:sp>
            <p:nvSpPr>
              <p:cNvPr id="17" name="Elipse 16"/>
              <p:cNvSpPr/>
              <p:nvPr/>
            </p:nvSpPr>
            <p:spPr>
              <a:xfrm>
                <a:off x="9553575" y="1328675"/>
                <a:ext cx="1862235" cy="1862235"/>
              </a:xfrm>
              <a:prstGeom prst="ellipse">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Elipse 70"/>
              <p:cNvSpPr/>
              <p:nvPr/>
            </p:nvSpPr>
            <p:spPr>
              <a:xfrm>
                <a:off x="9606061" y="1381162"/>
                <a:ext cx="1757264" cy="1757262"/>
              </a:xfrm>
              <a:prstGeom prst="ellipse">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100"/>
              </a:p>
            </p:txBody>
          </p:sp>
        </p:grpSp>
        <p:pic>
          <p:nvPicPr>
            <p:cNvPr id="113" name="Imagem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725" y="3234835"/>
              <a:ext cx="878582" cy="442125"/>
            </a:xfrm>
            <a:prstGeom prst="rect">
              <a:avLst/>
            </a:prstGeom>
          </p:spPr>
        </p:pic>
        <p:sp>
          <p:nvSpPr>
            <p:cNvPr id="36" name="Retângulo 35"/>
            <p:cNvSpPr/>
            <p:nvPr/>
          </p:nvSpPr>
          <p:spPr>
            <a:xfrm>
              <a:off x="793089" y="3725340"/>
              <a:ext cx="704039" cy="369332"/>
            </a:xfrm>
            <a:prstGeom prst="rect">
              <a:avLst/>
            </a:prstGeom>
          </p:spPr>
          <p:txBody>
            <a:bodyPr wrap="none">
              <a:spAutoFit/>
            </a:bodyPr>
            <a:lstStyle/>
            <a:p>
              <a:pPr algn="ctr">
                <a:lnSpc>
                  <a:spcPct val="90000"/>
                </a:lnSpc>
                <a:defRPr/>
              </a:pPr>
              <a:r>
                <a:rPr lang="pt-BR" sz="2000" b="1" dirty="0">
                  <a:solidFill>
                    <a:srgbClr val="4C4D4F"/>
                  </a:solidFill>
                </a:rPr>
                <a:t>2020</a:t>
              </a:r>
            </a:p>
          </p:txBody>
        </p:sp>
      </p:grpSp>
      <p:grpSp>
        <p:nvGrpSpPr>
          <p:cNvPr id="88" name="Grupo 87"/>
          <p:cNvGrpSpPr/>
          <p:nvPr/>
        </p:nvGrpSpPr>
        <p:grpSpPr>
          <a:xfrm>
            <a:off x="478808" y="1476165"/>
            <a:ext cx="3926937" cy="446100"/>
            <a:chOff x="6822610" y="1252476"/>
            <a:chExt cx="3926937" cy="446100"/>
          </a:xfrm>
        </p:grpSpPr>
        <p:grpSp>
          <p:nvGrpSpPr>
            <p:cNvPr id="89" name="Grupo 88"/>
            <p:cNvGrpSpPr/>
            <p:nvPr/>
          </p:nvGrpSpPr>
          <p:grpSpPr>
            <a:xfrm>
              <a:off x="6822610" y="1252476"/>
              <a:ext cx="3926936" cy="446100"/>
              <a:chOff x="6822610" y="1252476"/>
              <a:chExt cx="3926936" cy="446100"/>
            </a:xfrm>
          </p:grpSpPr>
          <p:sp>
            <p:nvSpPr>
              <p:cNvPr id="93" name="Retângulo de cantos arredondados 92"/>
              <p:cNvSpPr/>
              <p:nvPr/>
            </p:nvSpPr>
            <p:spPr>
              <a:xfrm>
                <a:off x="6822610" y="1307718"/>
                <a:ext cx="3926936" cy="390858"/>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Retângulo de cantos arredondados 95"/>
              <p:cNvSpPr/>
              <p:nvPr/>
            </p:nvSpPr>
            <p:spPr>
              <a:xfrm>
                <a:off x="6822610" y="1252476"/>
                <a:ext cx="3926936" cy="390858"/>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1" name="Retângulo 90"/>
            <p:cNvSpPr/>
            <p:nvPr/>
          </p:nvSpPr>
          <p:spPr>
            <a:xfrm>
              <a:off x="6860327" y="1315308"/>
              <a:ext cx="3889220" cy="341632"/>
            </a:xfrm>
            <a:prstGeom prst="rect">
              <a:avLst/>
            </a:prstGeom>
          </p:spPr>
          <p:txBody>
            <a:bodyPr wrap="square">
              <a:spAutoFit/>
            </a:bodyPr>
            <a:lstStyle/>
            <a:p>
              <a:pPr algn="ctr">
                <a:lnSpc>
                  <a:spcPct val="90000"/>
                </a:lnSpc>
                <a:defRPr/>
              </a:pPr>
              <a:r>
                <a:rPr lang="en-US" sz="1800" b="1" dirty="0" smtClean="0">
                  <a:solidFill>
                    <a:srgbClr val="80C342"/>
                  </a:solidFill>
                </a:rPr>
                <a:t>STRENGTHEN REPRESENTATION</a:t>
              </a:r>
              <a:endParaRPr lang="en-US" sz="1800" b="1" dirty="0">
                <a:solidFill>
                  <a:srgbClr val="80C342"/>
                </a:solidFill>
              </a:endParaRPr>
            </a:p>
          </p:txBody>
        </p:sp>
      </p:grpSp>
    </p:spTree>
    <p:extLst>
      <p:ext uri="{BB962C8B-B14F-4D97-AF65-F5344CB8AC3E}">
        <p14:creationId xmlns:p14="http://schemas.microsoft.com/office/powerpoint/2010/main" val="139339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0494"/>
                                        </p:tgtEl>
                                        <p:attrNameLst>
                                          <p:attrName>style.visibility</p:attrName>
                                        </p:attrNameLst>
                                      </p:cBhvr>
                                      <p:to>
                                        <p:strVal val="visible"/>
                                      </p:to>
                                    </p:set>
                                    <p:animEffect transition="in" filter="wipe(up)">
                                      <p:cBhvr>
                                        <p:cTn id="17" dur="500"/>
                                        <p:tgtEl>
                                          <p:spTgt spid="2049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up)">
                                      <p:cBhvr>
                                        <p:cTn id="21" dur="500"/>
                                        <p:tgtEl>
                                          <p:spTgt spid="88"/>
                                        </p:tgtEl>
                                      </p:cBhvr>
                                    </p:animEffect>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129"/>
                                        </p:tgtEl>
                                        <p:attrNameLst>
                                          <p:attrName>style.visibility</p:attrName>
                                        </p:attrNameLst>
                                      </p:cBhvr>
                                      <p:to>
                                        <p:strVal val="visible"/>
                                      </p:to>
                                    </p:set>
                                    <p:anim calcmode="lin" valueType="num">
                                      <p:cBhvr>
                                        <p:cTn id="25" dur="500" fill="hold"/>
                                        <p:tgtEl>
                                          <p:spTgt spid="129"/>
                                        </p:tgtEl>
                                        <p:attrNameLst>
                                          <p:attrName>ppt_w</p:attrName>
                                        </p:attrNameLst>
                                      </p:cBhvr>
                                      <p:tavLst>
                                        <p:tav tm="0">
                                          <p:val>
                                            <p:fltVal val="0"/>
                                          </p:val>
                                        </p:tav>
                                        <p:tav tm="100000">
                                          <p:val>
                                            <p:strVal val="#ppt_w"/>
                                          </p:val>
                                        </p:tav>
                                      </p:tavLst>
                                    </p:anim>
                                    <p:anim calcmode="lin" valueType="num">
                                      <p:cBhvr>
                                        <p:cTn id="26" dur="500" fill="hold"/>
                                        <p:tgtEl>
                                          <p:spTgt spid="129"/>
                                        </p:tgtEl>
                                        <p:attrNameLst>
                                          <p:attrName>ppt_h</p:attrName>
                                        </p:attrNameLst>
                                      </p:cBhvr>
                                      <p:tavLst>
                                        <p:tav tm="0">
                                          <p:val>
                                            <p:fltVal val="0"/>
                                          </p:val>
                                        </p:tav>
                                        <p:tav tm="100000">
                                          <p:val>
                                            <p:strVal val="#ppt_h"/>
                                          </p:val>
                                        </p:tav>
                                      </p:tavLst>
                                    </p:anim>
                                    <p:anim calcmode="lin" valueType="num">
                                      <p:cBhvr>
                                        <p:cTn id="27" dur="500" fill="hold"/>
                                        <p:tgtEl>
                                          <p:spTgt spid="129"/>
                                        </p:tgtEl>
                                        <p:attrNameLst>
                                          <p:attrName>style.rotation</p:attrName>
                                        </p:attrNameLst>
                                      </p:cBhvr>
                                      <p:tavLst>
                                        <p:tav tm="0">
                                          <p:val>
                                            <p:fltVal val="360"/>
                                          </p:val>
                                        </p:tav>
                                        <p:tav tm="100000">
                                          <p:val>
                                            <p:fltVal val="0"/>
                                          </p:val>
                                        </p:tav>
                                      </p:tavLst>
                                    </p:anim>
                                    <p:animEffect transition="in" filter="fade">
                                      <p:cBhvr>
                                        <p:cTn id="28" dur="500"/>
                                        <p:tgtEl>
                                          <p:spTgt spid="129"/>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wipe(up)">
                                      <p:cBhvr>
                                        <p:cTn id="32" dur="1250"/>
                                        <p:tgtEl>
                                          <p:spTgt spid="147"/>
                                        </p:tgtEl>
                                      </p:cBhvr>
                                    </p:animEffect>
                                  </p:childTnLst>
                                </p:cTn>
                              </p:par>
                              <p:par>
                                <p:cTn id="33" presetID="22" presetClass="entr" presetSubtype="1" fill="hold" nodeType="withEffect">
                                  <p:stCondLst>
                                    <p:cond delay="250"/>
                                  </p:stCondLst>
                                  <p:childTnLst>
                                    <p:set>
                                      <p:cBhvr>
                                        <p:cTn id="34" dur="1" fill="hold">
                                          <p:stCondLst>
                                            <p:cond delay="0"/>
                                          </p:stCondLst>
                                        </p:cTn>
                                        <p:tgtEl>
                                          <p:spTgt spid="114"/>
                                        </p:tgtEl>
                                        <p:attrNameLst>
                                          <p:attrName>style.visibility</p:attrName>
                                        </p:attrNameLst>
                                      </p:cBhvr>
                                      <p:to>
                                        <p:strVal val="visible"/>
                                      </p:to>
                                    </p:set>
                                    <p:animEffect transition="in" filter="wipe(up)">
                                      <p:cBhvr>
                                        <p:cTn id="35" dur="500"/>
                                        <p:tgtEl>
                                          <p:spTgt spid="114"/>
                                        </p:tgtEl>
                                      </p:cBhvr>
                                    </p:animEffect>
                                  </p:childTnLst>
                                </p:cTn>
                              </p:par>
                              <p:par>
                                <p:cTn id="36" presetID="22" presetClass="entr" presetSubtype="1" fill="hold" nodeType="withEffect">
                                  <p:stCondLst>
                                    <p:cond delay="800"/>
                                  </p:stCondLst>
                                  <p:childTnLst>
                                    <p:set>
                                      <p:cBhvr>
                                        <p:cTn id="37" dur="1" fill="hold">
                                          <p:stCondLst>
                                            <p:cond delay="0"/>
                                          </p:stCondLst>
                                        </p:cTn>
                                        <p:tgtEl>
                                          <p:spTgt spid="119"/>
                                        </p:tgtEl>
                                        <p:attrNameLst>
                                          <p:attrName>style.visibility</p:attrName>
                                        </p:attrNameLst>
                                      </p:cBhvr>
                                      <p:to>
                                        <p:strVal val="visible"/>
                                      </p:to>
                                    </p:set>
                                    <p:animEffect transition="in" filter="wipe(up)">
                                      <p:cBhvr>
                                        <p:cTn id="38" dur="500"/>
                                        <p:tgtEl>
                                          <p:spTgt spid="119"/>
                                        </p:tgtEl>
                                      </p:cBhvr>
                                    </p:animEffect>
                                  </p:childTnLst>
                                </p:cTn>
                              </p:par>
                              <p:par>
                                <p:cTn id="39" presetID="22" presetClass="entr" presetSubtype="1" fill="hold" nodeType="withEffect">
                                  <p:stCondLst>
                                    <p:cond delay="300"/>
                                  </p:stCondLst>
                                  <p:childTnLst>
                                    <p:set>
                                      <p:cBhvr>
                                        <p:cTn id="40" dur="1" fill="hold">
                                          <p:stCondLst>
                                            <p:cond delay="0"/>
                                          </p:stCondLst>
                                        </p:cTn>
                                        <p:tgtEl>
                                          <p:spTgt spid="124"/>
                                        </p:tgtEl>
                                        <p:attrNameLst>
                                          <p:attrName>style.visibility</p:attrName>
                                        </p:attrNameLst>
                                      </p:cBhvr>
                                      <p:to>
                                        <p:strVal val="visible"/>
                                      </p:to>
                                    </p:set>
                                    <p:animEffect transition="in" filter="wipe(up)">
                                      <p:cBhvr>
                                        <p:cTn id="41" dur="500"/>
                                        <p:tgtEl>
                                          <p:spTgt spid="124"/>
                                        </p:tgtEl>
                                      </p:cBhvr>
                                    </p:animEffect>
                                  </p:childTnLst>
                                </p:cTn>
                              </p:par>
                            </p:childTnLst>
                          </p:cTn>
                        </p:par>
                        <p:par>
                          <p:cTn id="42" fill="hold">
                            <p:stCondLst>
                              <p:cond delay="38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4300"/>
                            </p:stCondLst>
                            <p:childTnLst>
                              <p:par>
                                <p:cTn id="47" presetID="22" presetClass="entr" presetSubtype="1" fill="hold"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up)">
                                      <p:cBhvr>
                                        <p:cTn id="49" dur="1750"/>
                                        <p:tgtEl>
                                          <p:spTgt spid="105"/>
                                        </p:tgtEl>
                                      </p:cBhvr>
                                    </p:animEffect>
                                  </p:childTnLst>
                                </p:cTn>
                              </p:par>
                              <p:par>
                                <p:cTn id="50" presetID="22" presetClass="entr" presetSubtype="1" fill="hold" nodeType="withEffect">
                                  <p:stCondLst>
                                    <p:cond delay="25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par>
                                <p:cTn id="53" presetID="22" presetClass="entr" presetSubtype="1" fill="hold" nodeType="withEffect">
                                  <p:stCondLst>
                                    <p:cond delay="25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par>
                                <p:cTn id="56" presetID="22" presetClass="entr" presetSubtype="1" fill="hold" nodeType="withEffect">
                                  <p:stCondLst>
                                    <p:cond delay="50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500"/>
                                        <p:tgtEl>
                                          <p:spTgt spid="43"/>
                                        </p:tgtEl>
                                      </p:cBhvr>
                                    </p:animEffect>
                                  </p:childTnLst>
                                </p:cTn>
                              </p:par>
                              <p:par>
                                <p:cTn id="59" presetID="22" presetClass="entr" presetSubtype="1" fill="hold" nodeType="withEffect">
                                  <p:stCondLst>
                                    <p:cond delay="50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par>
                                <p:cTn id="62" presetID="22" presetClass="entr" presetSubtype="1" fill="hold" nodeType="withEffect">
                                  <p:stCondLst>
                                    <p:cond delay="75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par>
                                <p:cTn id="65" presetID="2" presetClass="entr" presetSubtype="4" decel="100000" fill="hold" nodeType="withEffect">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125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150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175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p:cNvSpPr/>
          <p:nvPr/>
        </p:nvSpPr>
        <p:spPr>
          <a:xfrm>
            <a:off x="0" y="0"/>
            <a:ext cx="9144000" cy="5143500"/>
          </a:xfrm>
          <a:prstGeom prst="rect">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Imagem 26"/>
          <p:cNvPicPr>
            <a:picLocks noChangeAspect="1"/>
          </p:cNvPicPr>
          <p:nvPr/>
        </p:nvPicPr>
        <p:blipFill rotWithShape="1">
          <a:blip r:embed="rId2">
            <a:extLst>
              <a:ext uri="{28A0092B-C50C-407E-A947-70E740481C1C}">
                <a14:useLocalDpi xmlns:a14="http://schemas.microsoft.com/office/drawing/2010/main" val="0"/>
              </a:ext>
            </a:extLst>
          </a:blip>
          <a:srcRect t="10862" r="38884"/>
          <a:stretch/>
        </p:blipFill>
        <p:spPr>
          <a:xfrm>
            <a:off x="2163939" y="1655717"/>
            <a:ext cx="5588000" cy="4585799"/>
          </a:xfrm>
          <a:prstGeom prst="rect">
            <a:avLst/>
          </a:prstGeom>
          <a:noFill/>
          <a:ln>
            <a:noFill/>
          </a:ln>
        </p:spPr>
      </p:pic>
      <p:sp>
        <p:nvSpPr>
          <p:cNvPr id="3" name="CaixaDeTexto 2"/>
          <p:cNvSpPr txBox="1">
            <a:spLocks noChangeArrowheads="1"/>
          </p:cNvSpPr>
          <p:nvPr/>
        </p:nvSpPr>
        <p:spPr bwMode="auto">
          <a:xfrm>
            <a:off x="3248925" y="1192020"/>
            <a:ext cx="3276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pt-BR" sz="3600" b="1" dirty="0" smtClean="0">
                <a:solidFill>
                  <a:schemeClr val="bg1"/>
                </a:solidFill>
              </a:rPr>
              <a:t>COMMITMENTS</a:t>
            </a:r>
            <a:endParaRPr lang="en-US" altLang="pt-BR" sz="4400" b="1" dirty="0">
              <a:solidFill>
                <a:schemeClr val="bg1"/>
              </a:solidFill>
            </a:endParaRPr>
          </a:p>
        </p:txBody>
      </p:sp>
      <p:grpSp>
        <p:nvGrpSpPr>
          <p:cNvPr id="5" name="Grupo 4"/>
          <p:cNvGrpSpPr/>
          <p:nvPr/>
        </p:nvGrpSpPr>
        <p:grpSpPr>
          <a:xfrm>
            <a:off x="505041" y="2148998"/>
            <a:ext cx="2312345" cy="1009117"/>
            <a:chOff x="590765" y="3723798"/>
            <a:chExt cx="2312345" cy="1009117"/>
          </a:xfrm>
        </p:grpSpPr>
        <p:sp>
          <p:nvSpPr>
            <p:cNvPr id="6" name="Freeform 5"/>
            <p:cNvSpPr>
              <a:spLocks/>
            </p:cNvSpPr>
            <p:nvPr/>
          </p:nvSpPr>
          <p:spPr bwMode="auto">
            <a:xfrm>
              <a:off x="590765" y="3723798"/>
              <a:ext cx="2312345" cy="1009117"/>
            </a:xfrm>
            <a:custGeom>
              <a:avLst/>
              <a:gdLst>
                <a:gd name="T0" fmla="*/ 237 w 1325"/>
                <a:gd name="T1" fmla="*/ 116 h 577"/>
                <a:gd name="T2" fmla="*/ 424 w 1325"/>
                <a:gd name="T3" fmla="*/ 1 h 577"/>
                <a:gd name="T4" fmla="*/ 1325 w 1325"/>
                <a:gd name="T5" fmla="*/ 1 h 577"/>
                <a:gd name="T6" fmla="*/ 1088 w 1325"/>
                <a:gd name="T7" fmla="*/ 461 h 577"/>
                <a:gd name="T8" fmla="*/ 900 w 1325"/>
                <a:gd name="T9" fmla="*/ 576 h 577"/>
                <a:gd name="T10" fmla="*/ 0 w 1325"/>
                <a:gd name="T11" fmla="*/ 576 h 577"/>
                <a:gd name="T12" fmla="*/ 237 w 1325"/>
                <a:gd name="T13" fmla="*/ 116 h 577"/>
              </a:gdLst>
              <a:ahLst/>
              <a:cxnLst>
                <a:cxn ang="0">
                  <a:pos x="T0" y="T1"/>
                </a:cxn>
                <a:cxn ang="0">
                  <a:pos x="T2" y="T3"/>
                </a:cxn>
                <a:cxn ang="0">
                  <a:pos x="T4" y="T5"/>
                </a:cxn>
                <a:cxn ang="0">
                  <a:pos x="T6" y="T7"/>
                </a:cxn>
                <a:cxn ang="0">
                  <a:pos x="T8" y="T9"/>
                </a:cxn>
                <a:cxn ang="0">
                  <a:pos x="T10" y="T11"/>
                </a:cxn>
                <a:cxn ang="0">
                  <a:pos x="T12" y="T13"/>
                </a:cxn>
              </a:cxnLst>
              <a:rect l="0" t="0" r="r" b="b"/>
              <a:pathLst>
                <a:path w="1325" h="577">
                  <a:moveTo>
                    <a:pt x="237" y="116"/>
                  </a:moveTo>
                  <a:cubicBezTo>
                    <a:pt x="305" y="0"/>
                    <a:pt x="424" y="1"/>
                    <a:pt x="424" y="1"/>
                  </a:cubicBezTo>
                  <a:cubicBezTo>
                    <a:pt x="1325" y="1"/>
                    <a:pt x="1325" y="1"/>
                    <a:pt x="1325" y="1"/>
                  </a:cubicBezTo>
                  <a:cubicBezTo>
                    <a:pt x="1325" y="1"/>
                    <a:pt x="1095" y="446"/>
                    <a:pt x="1088" y="461"/>
                  </a:cubicBezTo>
                  <a:cubicBezTo>
                    <a:pt x="1022" y="577"/>
                    <a:pt x="900" y="576"/>
                    <a:pt x="900" y="576"/>
                  </a:cubicBezTo>
                  <a:cubicBezTo>
                    <a:pt x="0" y="576"/>
                    <a:pt x="0" y="576"/>
                    <a:pt x="0" y="576"/>
                  </a:cubicBezTo>
                  <a:cubicBezTo>
                    <a:pt x="0" y="576"/>
                    <a:pt x="229" y="131"/>
                    <a:pt x="237" y="116"/>
                  </a:cubicBezTo>
                  <a:close/>
                </a:path>
              </a:pathLst>
            </a:cu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17492" t="72778" r="76361" b="16667"/>
            <a:stretch/>
          </p:blipFill>
          <p:spPr>
            <a:xfrm>
              <a:off x="1600200" y="3743325"/>
              <a:ext cx="561975" cy="542926"/>
            </a:xfrm>
            <a:prstGeom prst="rect">
              <a:avLst/>
            </a:prstGeom>
          </p:spPr>
        </p:pic>
        <p:sp>
          <p:nvSpPr>
            <p:cNvPr id="8" name="CaixaDeTexto 7"/>
            <p:cNvSpPr txBox="1"/>
            <p:nvPr/>
          </p:nvSpPr>
          <p:spPr>
            <a:xfrm>
              <a:off x="1136702" y="4286251"/>
              <a:ext cx="1037335" cy="307777"/>
            </a:xfrm>
            <a:prstGeom prst="rect">
              <a:avLst/>
            </a:prstGeom>
            <a:noFill/>
          </p:spPr>
          <p:txBody>
            <a:bodyPr wrap="none" rtlCol="0">
              <a:spAutoFit/>
            </a:bodyPr>
            <a:lstStyle/>
            <a:p>
              <a:pPr algn="ctr"/>
              <a:r>
                <a:rPr lang="en-US" sz="1400" b="1" dirty="0" smtClean="0">
                  <a:solidFill>
                    <a:srgbClr val="0095D9"/>
                  </a:solidFill>
                </a:rPr>
                <a:t>REPRESENT</a:t>
              </a:r>
              <a:endParaRPr lang="en-US" sz="1400" b="1" dirty="0">
                <a:solidFill>
                  <a:srgbClr val="0095D9"/>
                </a:solidFill>
              </a:endParaRPr>
            </a:p>
          </p:txBody>
        </p:sp>
      </p:grpSp>
      <p:grpSp>
        <p:nvGrpSpPr>
          <p:cNvPr id="9" name="Grupo 8"/>
          <p:cNvGrpSpPr/>
          <p:nvPr/>
        </p:nvGrpSpPr>
        <p:grpSpPr>
          <a:xfrm>
            <a:off x="2523442" y="2148998"/>
            <a:ext cx="2312345" cy="1009117"/>
            <a:chOff x="2609166" y="3723798"/>
            <a:chExt cx="2312345" cy="1009117"/>
          </a:xfrm>
        </p:grpSpPr>
        <p:sp>
          <p:nvSpPr>
            <p:cNvPr id="10" name="Freeform 5"/>
            <p:cNvSpPr>
              <a:spLocks/>
            </p:cNvSpPr>
            <p:nvPr/>
          </p:nvSpPr>
          <p:spPr bwMode="auto">
            <a:xfrm>
              <a:off x="2609166" y="3723798"/>
              <a:ext cx="2312345" cy="1009117"/>
            </a:xfrm>
            <a:custGeom>
              <a:avLst/>
              <a:gdLst>
                <a:gd name="T0" fmla="*/ 237 w 1325"/>
                <a:gd name="T1" fmla="*/ 116 h 577"/>
                <a:gd name="T2" fmla="*/ 424 w 1325"/>
                <a:gd name="T3" fmla="*/ 1 h 577"/>
                <a:gd name="T4" fmla="*/ 1325 w 1325"/>
                <a:gd name="T5" fmla="*/ 1 h 577"/>
                <a:gd name="T6" fmla="*/ 1088 w 1325"/>
                <a:gd name="T7" fmla="*/ 461 h 577"/>
                <a:gd name="T8" fmla="*/ 900 w 1325"/>
                <a:gd name="T9" fmla="*/ 576 h 577"/>
                <a:gd name="T10" fmla="*/ 0 w 1325"/>
                <a:gd name="T11" fmla="*/ 576 h 577"/>
                <a:gd name="T12" fmla="*/ 237 w 1325"/>
                <a:gd name="T13" fmla="*/ 116 h 577"/>
              </a:gdLst>
              <a:ahLst/>
              <a:cxnLst>
                <a:cxn ang="0">
                  <a:pos x="T0" y="T1"/>
                </a:cxn>
                <a:cxn ang="0">
                  <a:pos x="T2" y="T3"/>
                </a:cxn>
                <a:cxn ang="0">
                  <a:pos x="T4" y="T5"/>
                </a:cxn>
                <a:cxn ang="0">
                  <a:pos x="T6" y="T7"/>
                </a:cxn>
                <a:cxn ang="0">
                  <a:pos x="T8" y="T9"/>
                </a:cxn>
                <a:cxn ang="0">
                  <a:pos x="T10" y="T11"/>
                </a:cxn>
                <a:cxn ang="0">
                  <a:pos x="T12" y="T13"/>
                </a:cxn>
              </a:cxnLst>
              <a:rect l="0" t="0" r="r" b="b"/>
              <a:pathLst>
                <a:path w="1325" h="577">
                  <a:moveTo>
                    <a:pt x="237" y="116"/>
                  </a:moveTo>
                  <a:cubicBezTo>
                    <a:pt x="305" y="0"/>
                    <a:pt x="424" y="1"/>
                    <a:pt x="424" y="1"/>
                  </a:cubicBezTo>
                  <a:cubicBezTo>
                    <a:pt x="1325" y="1"/>
                    <a:pt x="1325" y="1"/>
                    <a:pt x="1325" y="1"/>
                  </a:cubicBezTo>
                  <a:cubicBezTo>
                    <a:pt x="1325" y="1"/>
                    <a:pt x="1095" y="446"/>
                    <a:pt x="1088" y="461"/>
                  </a:cubicBezTo>
                  <a:cubicBezTo>
                    <a:pt x="1022" y="577"/>
                    <a:pt x="900" y="576"/>
                    <a:pt x="900" y="576"/>
                  </a:cubicBezTo>
                  <a:cubicBezTo>
                    <a:pt x="0" y="576"/>
                    <a:pt x="0" y="576"/>
                    <a:pt x="0" y="576"/>
                  </a:cubicBezTo>
                  <a:cubicBezTo>
                    <a:pt x="0" y="576"/>
                    <a:pt x="229" y="131"/>
                    <a:pt x="237" y="116"/>
                  </a:cubicBezTo>
                  <a:close/>
                </a:path>
              </a:pathLst>
            </a:cu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 name="Imagem 10"/>
            <p:cNvPicPr>
              <a:picLocks noChangeAspect="1"/>
            </p:cNvPicPr>
            <p:nvPr/>
          </p:nvPicPr>
          <p:blipFill rotWithShape="1">
            <a:blip r:embed="rId3">
              <a:extLst>
                <a:ext uri="{28A0092B-C50C-407E-A947-70E740481C1C}">
                  <a14:useLocalDpi xmlns:a14="http://schemas.microsoft.com/office/drawing/2010/main" val="0"/>
                </a:ext>
              </a:extLst>
            </a:blip>
            <a:srcRect l="39997" t="72778" r="54481" b="17407"/>
            <a:stretch/>
          </p:blipFill>
          <p:spPr>
            <a:xfrm>
              <a:off x="3657600" y="3743324"/>
              <a:ext cx="504825" cy="504825"/>
            </a:xfrm>
            <a:prstGeom prst="rect">
              <a:avLst/>
            </a:prstGeom>
          </p:spPr>
        </p:pic>
        <p:sp>
          <p:nvSpPr>
            <p:cNvPr id="12" name="CaixaDeTexto 11"/>
            <p:cNvSpPr txBox="1"/>
            <p:nvPr/>
          </p:nvSpPr>
          <p:spPr>
            <a:xfrm>
              <a:off x="3080558" y="4286251"/>
              <a:ext cx="1333378" cy="307777"/>
            </a:xfrm>
            <a:prstGeom prst="rect">
              <a:avLst/>
            </a:prstGeom>
            <a:noFill/>
          </p:spPr>
          <p:txBody>
            <a:bodyPr wrap="none" rtlCol="0">
              <a:spAutoFit/>
            </a:bodyPr>
            <a:lstStyle/>
            <a:p>
              <a:pPr algn="ctr"/>
              <a:r>
                <a:rPr lang="en-US" sz="1400" b="1" dirty="0" smtClean="0">
                  <a:solidFill>
                    <a:srgbClr val="0095D9"/>
                  </a:solidFill>
                </a:rPr>
                <a:t>SELF-	REGULATE</a:t>
              </a:r>
              <a:endParaRPr lang="en-US" sz="1400" b="1" dirty="0">
                <a:solidFill>
                  <a:srgbClr val="0095D9"/>
                </a:solidFill>
              </a:endParaRPr>
            </a:p>
          </p:txBody>
        </p:sp>
      </p:grpSp>
      <p:grpSp>
        <p:nvGrpSpPr>
          <p:cNvPr id="13" name="Grupo 12"/>
          <p:cNvGrpSpPr/>
          <p:nvPr/>
        </p:nvGrpSpPr>
        <p:grpSpPr>
          <a:xfrm>
            <a:off x="4541843" y="2148998"/>
            <a:ext cx="2312345" cy="1009117"/>
            <a:chOff x="4627567" y="3723798"/>
            <a:chExt cx="2312345" cy="1009117"/>
          </a:xfrm>
        </p:grpSpPr>
        <p:sp>
          <p:nvSpPr>
            <p:cNvPr id="14" name="Freeform 5"/>
            <p:cNvSpPr>
              <a:spLocks/>
            </p:cNvSpPr>
            <p:nvPr/>
          </p:nvSpPr>
          <p:spPr bwMode="auto">
            <a:xfrm>
              <a:off x="4627567" y="3723798"/>
              <a:ext cx="2312345" cy="1009117"/>
            </a:xfrm>
            <a:custGeom>
              <a:avLst/>
              <a:gdLst>
                <a:gd name="T0" fmla="*/ 237 w 1325"/>
                <a:gd name="T1" fmla="*/ 116 h 577"/>
                <a:gd name="T2" fmla="*/ 424 w 1325"/>
                <a:gd name="T3" fmla="*/ 1 h 577"/>
                <a:gd name="T4" fmla="*/ 1325 w 1325"/>
                <a:gd name="T5" fmla="*/ 1 h 577"/>
                <a:gd name="T6" fmla="*/ 1088 w 1325"/>
                <a:gd name="T7" fmla="*/ 461 h 577"/>
                <a:gd name="T8" fmla="*/ 900 w 1325"/>
                <a:gd name="T9" fmla="*/ 576 h 577"/>
                <a:gd name="T10" fmla="*/ 0 w 1325"/>
                <a:gd name="T11" fmla="*/ 576 h 577"/>
                <a:gd name="T12" fmla="*/ 237 w 1325"/>
                <a:gd name="T13" fmla="*/ 116 h 577"/>
              </a:gdLst>
              <a:ahLst/>
              <a:cxnLst>
                <a:cxn ang="0">
                  <a:pos x="T0" y="T1"/>
                </a:cxn>
                <a:cxn ang="0">
                  <a:pos x="T2" y="T3"/>
                </a:cxn>
                <a:cxn ang="0">
                  <a:pos x="T4" y="T5"/>
                </a:cxn>
                <a:cxn ang="0">
                  <a:pos x="T6" y="T7"/>
                </a:cxn>
                <a:cxn ang="0">
                  <a:pos x="T8" y="T9"/>
                </a:cxn>
                <a:cxn ang="0">
                  <a:pos x="T10" y="T11"/>
                </a:cxn>
                <a:cxn ang="0">
                  <a:pos x="T12" y="T13"/>
                </a:cxn>
              </a:cxnLst>
              <a:rect l="0" t="0" r="r" b="b"/>
              <a:pathLst>
                <a:path w="1325" h="577">
                  <a:moveTo>
                    <a:pt x="237" y="116"/>
                  </a:moveTo>
                  <a:cubicBezTo>
                    <a:pt x="305" y="0"/>
                    <a:pt x="424" y="1"/>
                    <a:pt x="424" y="1"/>
                  </a:cubicBezTo>
                  <a:cubicBezTo>
                    <a:pt x="1325" y="1"/>
                    <a:pt x="1325" y="1"/>
                    <a:pt x="1325" y="1"/>
                  </a:cubicBezTo>
                  <a:cubicBezTo>
                    <a:pt x="1325" y="1"/>
                    <a:pt x="1095" y="446"/>
                    <a:pt x="1088" y="461"/>
                  </a:cubicBezTo>
                  <a:cubicBezTo>
                    <a:pt x="1022" y="577"/>
                    <a:pt x="900" y="576"/>
                    <a:pt x="900" y="576"/>
                  </a:cubicBezTo>
                  <a:cubicBezTo>
                    <a:pt x="0" y="576"/>
                    <a:pt x="0" y="576"/>
                    <a:pt x="0" y="576"/>
                  </a:cubicBezTo>
                  <a:cubicBezTo>
                    <a:pt x="0" y="576"/>
                    <a:pt x="229" y="131"/>
                    <a:pt x="237" y="116"/>
                  </a:cubicBezTo>
                  <a:close/>
                </a:path>
              </a:pathLst>
            </a:cu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5" name="Imagem 14"/>
            <p:cNvPicPr>
              <a:picLocks noChangeAspect="1"/>
            </p:cNvPicPr>
            <p:nvPr/>
          </p:nvPicPr>
          <p:blipFill rotWithShape="1">
            <a:blip r:embed="rId3">
              <a:extLst>
                <a:ext uri="{28A0092B-C50C-407E-A947-70E740481C1C}">
                  <a14:useLocalDpi xmlns:a14="http://schemas.microsoft.com/office/drawing/2010/main" val="0"/>
                </a:ext>
              </a:extLst>
            </a:blip>
            <a:srcRect l="62087" t="72778" r="32182" b="17222"/>
            <a:stretch/>
          </p:blipFill>
          <p:spPr>
            <a:xfrm>
              <a:off x="5676900" y="3743324"/>
              <a:ext cx="523875" cy="514351"/>
            </a:xfrm>
            <a:prstGeom prst="rect">
              <a:avLst/>
            </a:prstGeom>
          </p:spPr>
        </p:pic>
        <p:sp>
          <p:nvSpPr>
            <p:cNvPr id="16" name="CaixaDeTexto 15"/>
            <p:cNvSpPr txBox="1"/>
            <p:nvPr/>
          </p:nvSpPr>
          <p:spPr>
            <a:xfrm>
              <a:off x="5295648" y="4286251"/>
              <a:ext cx="811697" cy="307777"/>
            </a:xfrm>
            <a:prstGeom prst="rect">
              <a:avLst/>
            </a:prstGeom>
            <a:noFill/>
          </p:spPr>
          <p:txBody>
            <a:bodyPr wrap="none" rtlCol="0">
              <a:spAutoFit/>
            </a:bodyPr>
            <a:lstStyle/>
            <a:p>
              <a:pPr algn="ctr"/>
              <a:r>
                <a:rPr lang="en-US" sz="1400" b="1" dirty="0" smtClean="0">
                  <a:solidFill>
                    <a:srgbClr val="0095D9"/>
                  </a:solidFill>
                </a:rPr>
                <a:t>INFORM</a:t>
              </a:r>
              <a:endParaRPr lang="en-US" sz="1400" b="1" dirty="0">
                <a:solidFill>
                  <a:srgbClr val="0095D9"/>
                </a:solidFill>
              </a:endParaRPr>
            </a:p>
          </p:txBody>
        </p:sp>
      </p:grpSp>
      <p:grpSp>
        <p:nvGrpSpPr>
          <p:cNvPr id="17" name="Grupo 16"/>
          <p:cNvGrpSpPr/>
          <p:nvPr/>
        </p:nvGrpSpPr>
        <p:grpSpPr>
          <a:xfrm>
            <a:off x="6560243" y="2148998"/>
            <a:ext cx="2312345" cy="1009117"/>
            <a:chOff x="6645967" y="3723798"/>
            <a:chExt cx="2312345" cy="1009117"/>
          </a:xfrm>
        </p:grpSpPr>
        <p:sp>
          <p:nvSpPr>
            <p:cNvPr id="18" name="Freeform 5"/>
            <p:cNvSpPr>
              <a:spLocks/>
            </p:cNvSpPr>
            <p:nvPr/>
          </p:nvSpPr>
          <p:spPr bwMode="auto">
            <a:xfrm>
              <a:off x="6645967" y="3723798"/>
              <a:ext cx="2312345" cy="1009117"/>
            </a:xfrm>
            <a:custGeom>
              <a:avLst/>
              <a:gdLst>
                <a:gd name="T0" fmla="*/ 237 w 1325"/>
                <a:gd name="T1" fmla="*/ 116 h 577"/>
                <a:gd name="T2" fmla="*/ 424 w 1325"/>
                <a:gd name="T3" fmla="*/ 1 h 577"/>
                <a:gd name="T4" fmla="*/ 1325 w 1325"/>
                <a:gd name="T5" fmla="*/ 1 h 577"/>
                <a:gd name="T6" fmla="*/ 1088 w 1325"/>
                <a:gd name="T7" fmla="*/ 461 h 577"/>
                <a:gd name="T8" fmla="*/ 900 w 1325"/>
                <a:gd name="T9" fmla="*/ 576 h 577"/>
                <a:gd name="T10" fmla="*/ 0 w 1325"/>
                <a:gd name="T11" fmla="*/ 576 h 577"/>
                <a:gd name="T12" fmla="*/ 237 w 1325"/>
                <a:gd name="T13" fmla="*/ 116 h 577"/>
              </a:gdLst>
              <a:ahLst/>
              <a:cxnLst>
                <a:cxn ang="0">
                  <a:pos x="T0" y="T1"/>
                </a:cxn>
                <a:cxn ang="0">
                  <a:pos x="T2" y="T3"/>
                </a:cxn>
                <a:cxn ang="0">
                  <a:pos x="T4" y="T5"/>
                </a:cxn>
                <a:cxn ang="0">
                  <a:pos x="T6" y="T7"/>
                </a:cxn>
                <a:cxn ang="0">
                  <a:pos x="T8" y="T9"/>
                </a:cxn>
                <a:cxn ang="0">
                  <a:pos x="T10" y="T11"/>
                </a:cxn>
                <a:cxn ang="0">
                  <a:pos x="T12" y="T13"/>
                </a:cxn>
              </a:cxnLst>
              <a:rect l="0" t="0" r="r" b="b"/>
              <a:pathLst>
                <a:path w="1325" h="577">
                  <a:moveTo>
                    <a:pt x="237" y="116"/>
                  </a:moveTo>
                  <a:cubicBezTo>
                    <a:pt x="305" y="0"/>
                    <a:pt x="424" y="1"/>
                    <a:pt x="424" y="1"/>
                  </a:cubicBezTo>
                  <a:cubicBezTo>
                    <a:pt x="1325" y="1"/>
                    <a:pt x="1325" y="1"/>
                    <a:pt x="1325" y="1"/>
                  </a:cubicBezTo>
                  <a:cubicBezTo>
                    <a:pt x="1325" y="1"/>
                    <a:pt x="1095" y="446"/>
                    <a:pt x="1088" y="461"/>
                  </a:cubicBezTo>
                  <a:cubicBezTo>
                    <a:pt x="1022" y="577"/>
                    <a:pt x="900" y="576"/>
                    <a:pt x="900" y="576"/>
                  </a:cubicBezTo>
                  <a:cubicBezTo>
                    <a:pt x="0" y="576"/>
                    <a:pt x="0" y="576"/>
                    <a:pt x="0" y="576"/>
                  </a:cubicBezTo>
                  <a:cubicBezTo>
                    <a:pt x="0" y="576"/>
                    <a:pt x="229" y="131"/>
                    <a:pt x="237" y="116"/>
                  </a:cubicBezTo>
                  <a:close/>
                </a:path>
              </a:pathLst>
            </a:cu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Imagem 18"/>
            <p:cNvPicPr>
              <a:picLocks noChangeAspect="1"/>
            </p:cNvPicPr>
            <p:nvPr/>
          </p:nvPicPr>
          <p:blipFill rotWithShape="1">
            <a:blip r:embed="rId3">
              <a:extLst>
                <a:ext uri="{28A0092B-C50C-407E-A947-70E740481C1C}">
                  <a14:useLocalDpi xmlns:a14="http://schemas.microsoft.com/office/drawing/2010/main" val="0"/>
                </a:ext>
              </a:extLst>
            </a:blip>
            <a:srcRect l="83343" t="73333" r="9884" b="17408"/>
            <a:stretch/>
          </p:blipFill>
          <p:spPr>
            <a:xfrm>
              <a:off x="7620000" y="3771900"/>
              <a:ext cx="619125" cy="476250"/>
            </a:xfrm>
            <a:prstGeom prst="rect">
              <a:avLst/>
            </a:prstGeom>
          </p:spPr>
        </p:pic>
        <p:sp>
          <p:nvSpPr>
            <p:cNvPr id="20" name="CaixaDeTexto 19"/>
            <p:cNvSpPr txBox="1"/>
            <p:nvPr/>
          </p:nvSpPr>
          <p:spPr>
            <a:xfrm>
              <a:off x="7337493" y="4286251"/>
              <a:ext cx="869532" cy="307777"/>
            </a:xfrm>
            <a:prstGeom prst="rect">
              <a:avLst/>
            </a:prstGeom>
            <a:noFill/>
          </p:spPr>
          <p:txBody>
            <a:bodyPr wrap="none" rtlCol="0">
              <a:spAutoFit/>
            </a:bodyPr>
            <a:lstStyle/>
            <a:p>
              <a:pPr algn="ctr"/>
              <a:r>
                <a:rPr lang="en-US" sz="1400" b="1" dirty="0" smtClean="0">
                  <a:solidFill>
                    <a:srgbClr val="0095D9"/>
                  </a:solidFill>
                </a:rPr>
                <a:t>EDUCATE</a:t>
              </a:r>
              <a:endParaRPr lang="en-US" sz="1400" b="1" dirty="0">
                <a:solidFill>
                  <a:srgbClr val="0095D9"/>
                </a:solidFill>
              </a:endParaRPr>
            </a:p>
          </p:txBody>
        </p:sp>
      </p:grpSp>
      <p:pic>
        <p:nvPicPr>
          <p:cNvPr id="22" name="Imagem 21"/>
          <p:cNvPicPr>
            <a:picLocks noChangeAspect="1"/>
          </p:cNvPicPr>
          <p:nvPr/>
        </p:nvPicPr>
        <p:blipFill rotWithShape="1">
          <a:blip r:embed="rId4">
            <a:extLst>
              <a:ext uri="{28A0092B-C50C-407E-A947-70E740481C1C}">
                <a14:useLocalDpi xmlns:a14="http://schemas.microsoft.com/office/drawing/2010/main" val="0"/>
              </a:ext>
            </a:extLst>
          </a:blip>
          <a:srcRect r="44857"/>
          <a:stretch/>
        </p:blipFill>
        <p:spPr>
          <a:xfrm>
            <a:off x="-2544024" y="146607"/>
            <a:ext cx="5041900" cy="5144599"/>
          </a:xfrm>
          <a:prstGeom prst="rect">
            <a:avLst/>
          </a:prstGeom>
          <a:noFill/>
          <a:ln>
            <a:noFill/>
          </a:ln>
        </p:spPr>
      </p:pic>
      <p:pic>
        <p:nvPicPr>
          <p:cNvPr id="23" name="Imagem 22"/>
          <p:cNvPicPr>
            <a:picLocks noChangeAspect="1"/>
          </p:cNvPicPr>
          <p:nvPr/>
        </p:nvPicPr>
        <p:blipFill rotWithShape="1">
          <a:blip r:embed="rId4">
            <a:extLst>
              <a:ext uri="{28A0092B-C50C-407E-A947-70E740481C1C}">
                <a14:useLocalDpi xmlns:a14="http://schemas.microsoft.com/office/drawing/2010/main" val="0"/>
              </a:ext>
            </a:extLst>
          </a:blip>
          <a:srcRect r="44857"/>
          <a:stretch/>
        </p:blipFill>
        <p:spPr>
          <a:xfrm>
            <a:off x="6489758" y="2502058"/>
            <a:ext cx="5041900" cy="5144599"/>
          </a:xfrm>
          <a:prstGeom prst="rect">
            <a:avLst/>
          </a:prstGeom>
          <a:noFill/>
          <a:ln>
            <a:noFill/>
          </a:ln>
        </p:spPr>
      </p:pic>
      <p:pic>
        <p:nvPicPr>
          <p:cNvPr id="24" name="Imagem 23"/>
          <p:cNvPicPr>
            <a:picLocks noChangeAspect="1"/>
          </p:cNvPicPr>
          <p:nvPr/>
        </p:nvPicPr>
        <p:blipFill rotWithShape="1">
          <a:blip r:embed="rId5">
            <a:extLst>
              <a:ext uri="{28A0092B-C50C-407E-A947-70E740481C1C}">
                <a14:useLocalDpi xmlns:a14="http://schemas.microsoft.com/office/drawing/2010/main" val="0"/>
              </a:ext>
            </a:extLst>
          </a:blip>
          <a:srcRect t="63951" r="73201"/>
          <a:stretch/>
        </p:blipFill>
        <p:spPr>
          <a:xfrm>
            <a:off x="1355" y="3289300"/>
            <a:ext cx="2449746" cy="1854200"/>
          </a:xfrm>
          <a:prstGeom prst="rect">
            <a:avLst/>
          </a:prstGeom>
        </p:spPr>
      </p:pic>
      <p:pic>
        <p:nvPicPr>
          <p:cNvPr id="25" name="Imagem 24"/>
          <p:cNvPicPr>
            <a:picLocks noChangeAspect="1"/>
          </p:cNvPicPr>
          <p:nvPr/>
        </p:nvPicPr>
        <p:blipFill rotWithShape="1">
          <a:blip r:embed="rId5">
            <a:extLst>
              <a:ext uri="{28A0092B-C50C-407E-A947-70E740481C1C}">
                <a14:useLocalDpi xmlns:a14="http://schemas.microsoft.com/office/drawing/2010/main" val="0"/>
              </a:ext>
            </a:extLst>
          </a:blip>
          <a:srcRect l="82788" b="60494"/>
          <a:stretch/>
        </p:blipFill>
        <p:spPr>
          <a:xfrm>
            <a:off x="7569200" y="0"/>
            <a:ext cx="1573445" cy="2032000"/>
          </a:xfrm>
          <a:prstGeom prst="rect">
            <a:avLst/>
          </a:prstGeom>
        </p:spPr>
      </p:pic>
    </p:spTree>
    <p:extLst>
      <p:ext uri="{BB962C8B-B14F-4D97-AF65-F5344CB8AC3E}">
        <p14:creationId xmlns:p14="http://schemas.microsoft.com/office/powerpoint/2010/main" val="41829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500"/>
                                </p:stCondLst>
                                <p:childTnLst>
                                  <p:par>
                                    <p:cTn id="16" presetID="2" presetClass="entr" presetSubtype="2" fill="hold" nodeType="afterEffect" p14:presetBounceEnd="5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50000">
                                          <p:cBhvr additive="base">
                                            <p:cTn id="18"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50000">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14:bounceEnd="50000">
                                          <p:cBhvr additive="base">
                                            <p:cTn id="22"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50000">
                                      <p:stCondLst>
                                        <p:cond delay="450"/>
                                      </p:stCondLst>
                                      <p:childTnLst>
                                        <p:set>
                                          <p:cBhvr>
                                            <p:cTn id="25" dur="1" fill="hold">
                                              <p:stCondLst>
                                                <p:cond delay="0"/>
                                              </p:stCondLst>
                                            </p:cTn>
                                            <p:tgtEl>
                                              <p:spTgt spid="13"/>
                                            </p:tgtEl>
                                            <p:attrNameLst>
                                              <p:attrName>style.visibility</p:attrName>
                                            </p:attrNameLst>
                                          </p:cBhvr>
                                          <p:to>
                                            <p:strVal val="visible"/>
                                          </p:to>
                                        </p:set>
                                        <p:anim calcmode="lin" valueType="num" p14:bounceEnd="5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50000">
                                      <p:stCondLst>
                                        <p:cond delay="650"/>
                                      </p:stCondLst>
                                      <p:childTnLst>
                                        <p:set>
                                          <p:cBhvr>
                                            <p:cTn id="29" dur="1" fill="hold">
                                              <p:stCondLst>
                                                <p:cond delay="0"/>
                                              </p:stCondLst>
                                            </p:cTn>
                                            <p:tgtEl>
                                              <p:spTgt spid="17"/>
                                            </p:tgtEl>
                                            <p:attrNameLst>
                                              <p:attrName>style.visibility</p:attrName>
                                            </p:attrNameLst>
                                          </p:cBhvr>
                                          <p:to>
                                            <p:strVal val="visible"/>
                                          </p:to>
                                        </p:set>
                                        <p:anim calcmode="lin" valueType="num" p14:bounceEnd="50000">
                                          <p:cBhvr additive="base">
                                            <p:cTn id="30"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12" decel="100000" fill="hold" nodeType="withEffect">
                                      <p:stCondLst>
                                        <p:cond delay="2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3" decel="100000"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par>
                                    <p:cTn id="40" presetID="22" presetClass="entr" presetSubtype="4" fill="hold"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par>
                                    <p:cTn id="12" presetID="22" presetClass="entr" presetSubtype="1"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5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6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12" decel="100000" fill="hold" nodeType="withEffect">
                                      <p:stCondLst>
                                        <p:cond delay="2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3" decel="100000"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par>
                                    <p:cTn id="40" presetID="22" presetClass="entr" presetSubtype="4" fill="hold"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ixaDeTexto 39"/>
          <p:cNvSpPr txBox="1"/>
          <p:nvPr/>
        </p:nvSpPr>
        <p:spPr>
          <a:xfrm>
            <a:off x="552450" y="1454633"/>
            <a:ext cx="2128838" cy="523220"/>
          </a:xfrm>
          <a:prstGeom prst="rect">
            <a:avLst/>
          </a:prstGeom>
          <a:noFill/>
          <a:ln w="19050">
            <a:noFill/>
          </a:ln>
        </p:spPr>
        <p:txBody>
          <a:bodyPr wrap="square">
            <a:spAutoFit/>
          </a:bodyPr>
          <a:lstStyle/>
          <a:p>
            <a:pPr>
              <a:defRPr/>
            </a:pPr>
            <a:r>
              <a:rPr lang="en-US" sz="2800" b="1" dirty="0" smtClean="0">
                <a:solidFill>
                  <a:schemeClr val="tx1">
                    <a:lumMod val="65000"/>
                    <a:lumOff val="35000"/>
                  </a:schemeClr>
                </a:solidFill>
              </a:rPr>
              <a:t>Markets</a:t>
            </a:r>
            <a:endParaRPr lang="en-US" sz="2800" b="1" dirty="0">
              <a:solidFill>
                <a:schemeClr val="tx1">
                  <a:lumMod val="65000"/>
                  <a:lumOff val="35000"/>
                </a:schemeClr>
              </a:solidFill>
            </a:endParaRPr>
          </a:p>
        </p:txBody>
      </p:sp>
      <p:pic>
        <p:nvPicPr>
          <p:cNvPr id="42" name="Imagem 41"/>
          <p:cNvPicPr>
            <a:picLocks noChangeAspect="1"/>
          </p:cNvPicPr>
          <p:nvPr/>
        </p:nvPicPr>
        <p:blipFill rotWithShape="1">
          <a:blip r:embed="rId3">
            <a:extLst>
              <a:ext uri="{28A0092B-C50C-407E-A947-70E740481C1C}">
                <a14:useLocalDpi xmlns:a14="http://schemas.microsoft.com/office/drawing/2010/main" val="0"/>
              </a:ext>
            </a:extLst>
          </a:blip>
          <a:srcRect r="83978" b="77707"/>
          <a:stretch/>
        </p:blipFill>
        <p:spPr>
          <a:xfrm>
            <a:off x="1354" y="0"/>
            <a:ext cx="1464589" cy="1146629"/>
          </a:xfrm>
          <a:prstGeom prst="rect">
            <a:avLst/>
          </a:prstGeom>
        </p:spPr>
      </p:pic>
      <p:pic>
        <p:nvPicPr>
          <p:cNvPr id="4" name="Imagem 3"/>
          <p:cNvPicPr>
            <a:picLocks noChangeAspect="1"/>
          </p:cNvPicPr>
          <p:nvPr/>
        </p:nvPicPr>
        <p:blipFill rotWithShape="1">
          <a:blip r:embed="rId4">
            <a:extLst>
              <a:ext uri="{28A0092B-C50C-407E-A947-70E740481C1C}">
                <a14:useLocalDpi xmlns:a14="http://schemas.microsoft.com/office/drawing/2010/main" val="0"/>
              </a:ext>
            </a:extLst>
          </a:blip>
          <a:srcRect l="82708" t="5644"/>
          <a:stretch/>
        </p:blipFill>
        <p:spPr>
          <a:xfrm>
            <a:off x="7561943" y="290286"/>
            <a:ext cx="1580702" cy="4853214"/>
          </a:xfrm>
          <a:prstGeom prst="rect">
            <a:avLst/>
          </a:prstGeom>
        </p:spPr>
      </p:pic>
      <p:pic>
        <p:nvPicPr>
          <p:cNvPr id="6" name="Imagem 5"/>
          <p:cNvPicPr>
            <a:picLocks noChangeAspect="1"/>
          </p:cNvPicPr>
          <p:nvPr/>
        </p:nvPicPr>
        <p:blipFill rotWithShape="1">
          <a:blip r:embed="rId5">
            <a:extLst>
              <a:ext uri="{28A0092B-C50C-407E-A947-70E740481C1C}">
                <a14:useLocalDpi xmlns:a14="http://schemas.microsoft.com/office/drawing/2010/main" val="0"/>
              </a:ext>
            </a:extLst>
          </a:blip>
          <a:srcRect l="61591" t="4467" b="56261"/>
          <a:stretch/>
        </p:blipFill>
        <p:spPr>
          <a:xfrm>
            <a:off x="5806392" y="-1"/>
            <a:ext cx="3511102" cy="2019973"/>
          </a:xfrm>
          <a:prstGeom prst="rect">
            <a:avLst/>
          </a:prstGeom>
        </p:spPr>
      </p:pic>
      <p:pic>
        <p:nvPicPr>
          <p:cNvPr id="7" name="Imagem 6"/>
          <p:cNvPicPr>
            <a:picLocks noChangeAspect="1"/>
          </p:cNvPicPr>
          <p:nvPr/>
        </p:nvPicPr>
        <p:blipFill rotWithShape="1">
          <a:blip r:embed="rId6">
            <a:extLst>
              <a:ext uri="{28A0092B-C50C-407E-A947-70E740481C1C}">
                <a14:useLocalDpi xmlns:a14="http://schemas.microsoft.com/office/drawing/2010/main" val="0"/>
              </a:ext>
            </a:extLst>
          </a:blip>
          <a:srcRect l="75404" t="60952"/>
          <a:stretch/>
        </p:blipFill>
        <p:spPr>
          <a:xfrm>
            <a:off x="6894286" y="3135086"/>
            <a:ext cx="2248359" cy="2008414"/>
          </a:xfrm>
          <a:prstGeom prst="rect">
            <a:avLst/>
          </a:prstGeom>
        </p:spPr>
      </p:pic>
      <p:grpSp>
        <p:nvGrpSpPr>
          <p:cNvPr id="108" name="Grupo 107"/>
          <p:cNvGrpSpPr/>
          <p:nvPr/>
        </p:nvGrpSpPr>
        <p:grpSpPr>
          <a:xfrm>
            <a:off x="154258" y="2849480"/>
            <a:ext cx="2590571" cy="433920"/>
            <a:chOff x="154258" y="2849480"/>
            <a:chExt cx="2590571" cy="433920"/>
          </a:xfrm>
        </p:grpSpPr>
        <p:grpSp>
          <p:nvGrpSpPr>
            <p:cNvPr id="58" name="Grupo 57"/>
            <p:cNvGrpSpPr/>
            <p:nvPr/>
          </p:nvGrpSpPr>
          <p:grpSpPr>
            <a:xfrm>
              <a:off x="680172" y="2849480"/>
              <a:ext cx="2064657" cy="433920"/>
              <a:chOff x="2888343" y="1454633"/>
              <a:chExt cx="2064657" cy="544553"/>
            </a:xfrm>
          </p:grpSpPr>
          <p:sp>
            <p:nvSpPr>
              <p:cNvPr id="59" name="Retângulo de cantos arredondados 58"/>
              <p:cNvSpPr/>
              <p:nvPr/>
            </p:nvSpPr>
            <p:spPr>
              <a:xfrm>
                <a:off x="2888343" y="1512690"/>
                <a:ext cx="2064657" cy="486496"/>
              </a:xfrm>
              <a:prstGeom prst="round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de cantos arredondados 59"/>
              <p:cNvSpPr/>
              <p:nvPr/>
            </p:nvSpPr>
            <p:spPr>
              <a:xfrm>
                <a:off x="2888343" y="1454633"/>
                <a:ext cx="2064657" cy="486496"/>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3" name="Retângulo 28"/>
            <p:cNvSpPr>
              <a:spLocks noChangeArrowheads="1"/>
            </p:cNvSpPr>
            <p:nvPr/>
          </p:nvSpPr>
          <p:spPr bwMode="auto">
            <a:xfrm>
              <a:off x="154258" y="2919802"/>
              <a:ext cx="255967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	Fiduciary Management</a:t>
              </a:r>
            </a:p>
          </p:txBody>
        </p:sp>
      </p:grpSp>
      <p:grpSp>
        <p:nvGrpSpPr>
          <p:cNvPr id="109" name="Grupo 108"/>
          <p:cNvGrpSpPr/>
          <p:nvPr/>
        </p:nvGrpSpPr>
        <p:grpSpPr>
          <a:xfrm>
            <a:off x="668987" y="3581000"/>
            <a:ext cx="2064657" cy="433920"/>
            <a:chOff x="668987" y="3581000"/>
            <a:chExt cx="2064657" cy="433920"/>
          </a:xfrm>
        </p:grpSpPr>
        <p:grpSp>
          <p:nvGrpSpPr>
            <p:cNvPr id="82" name="Grupo 81"/>
            <p:cNvGrpSpPr/>
            <p:nvPr/>
          </p:nvGrpSpPr>
          <p:grpSpPr>
            <a:xfrm>
              <a:off x="668987" y="3581000"/>
              <a:ext cx="2064657" cy="433920"/>
              <a:chOff x="2888343" y="1454633"/>
              <a:chExt cx="2064657" cy="544553"/>
            </a:xfrm>
          </p:grpSpPr>
          <p:sp>
            <p:nvSpPr>
              <p:cNvPr id="83" name="Retângulo de cantos arredondados 82"/>
              <p:cNvSpPr/>
              <p:nvPr/>
            </p:nvSpPr>
            <p:spPr>
              <a:xfrm>
                <a:off x="2888343" y="1512690"/>
                <a:ext cx="2064657" cy="486496"/>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4" name="Retângulo de cantos arredondados 83"/>
              <p:cNvSpPr/>
              <p:nvPr/>
            </p:nvSpPr>
            <p:spPr>
              <a:xfrm>
                <a:off x="2888343" y="1454633"/>
                <a:ext cx="2064657" cy="486496"/>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4" name="Retângulo 28"/>
            <p:cNvSpPr>
              <a:spLocks noChangeArrowheads="1"/>
            </p:cNvSpPr>
            <p:nvPr/>
          </p:nvSpPr>
          <p:spPr bwMode="auto">
            <a:xfrm>
              <a:off x="838569" y="3631089"/>
              <a:ext cx="17155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Assets Bookkeeping</a:t>
              </a:r>
            </a:p>
          </p:txBody>
        </p:sp>
      </p:grpSp>
      <p:grpSp>
        <p:nvGrpSpPr>
          <p:cNvPr id="114" name="Grupo 113"/>
          <p:cNvGrpSpPr/>
          <p:nvPr/>
        </p:nvGrpSpPr>
        <p:grpSpPr>
          <a:xfrm>
            <a:off x="668987" y="4298779"/>
            <a:ext cx="2064657" cy="433920"/>
            <a:chOff x="668987" y="4298779"/>
            <a:chExt cx="2064657" cy="433920"/>
          </a:xfrm>
        </p:grpSpPr>
        <p:grpSp>
          <p:nvGrpSpPr>
            <p:cNvPr id="88" name="Grupo 87"/>
            <p:cNvGrpSpPr/>
            <p:nvPr/>
          </p:nvGrpSpPr>
          <p:grpSpPr>
            <a:xfrm>
              <a:off x="668987" y="4298779"/>
              <a:ext cx="2064657" cy="433920"/>
              <a:chOff x="2888343" y="1454633"/>
              <a:chExt cx="2064657" cy="544553"/>
            </a:xfrm>
          </p:grpSpPr>
          <p:sp>
            <p:nvSpPr>
              <p:cNvPr id="89" name="Retângulo de cantos arredondados 88"/>
              <p:cNvSpPr/>
              <p:nvPr/>
            </p:nvSpPr>
            <p:spPr>
              <a:xfrm>
                <a:off x="2888343" y="1512690"/>
                <a:ext cx="2064657" cy="486496"/>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Retângulo de cantos arredondados 89"/>
              <p:cNvSpPr/>
              <p:nvPr/>
            </p:nvSpPr>
            <p:spPr>
              <a:xfrm>
                <a:off x="2888343" y="1454633"/>
                <a:ext cx="2064657" cy="486496"/>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5" name="Retângulo 29"/>
            <p:cNvSpPr>
              <a:spLocks noChangeArrowheads="1"/>
            </p:cNvSpPr>
            <p:nvPr/>
          </p:nvSpPr>
          <p:spPr bwMode="auto">
            <a:xfrm>
              <a:off x="939525" y="4346385"/>
              <a:ext cx="151361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Foreign Investors</a:t>
              </a:r>
            </a:p>
          </p:txBody>
        </p:sp>
      </p:grpSp>
      <p:grpSp>
        <p:nvGrpSpPr>
          <p:cNvPr id="113" name="Grupo 112"/>
          <p:cNvGrpSpPr/>
          <p:nvPr/>
        </p:nvGrpSpPr>
        <p:grpSpPr>
          <a:xfrm>
            <a:off x="3002054" y="4298779"/>
            <a:ext cx="2064657" cy="433920"/>
            <a:chOff x="3002054" y="4298779"/>
            <a:chExt cx="2064657" cy="433920"/>
          </a:xfrm>
        </p:grpSpPr>
        <p:grpSp>
          <p:nvGrpSpPr>
            <p:cNvPr id="100" name="Grupo 99"/>
            <p:cNvGrpSpPr/>
            <p:nvPr/>
          </p:nvGrpSpPr>
          <p:grpSpPr>
            <a:xfrm>
              <a:off x="3002054" y="4298779"/>
              <a:ext cx="2064657" cy="433920"/>
              <a:chOff x="2888343" y="1454633"/>
              <a:chExt cx="2064657" cy="544553"/>
            </a:xfrm>
          </p:grpSpPr>
          <p:sp>
            <p:nvSpPr>
              <p:cNvPr id="101" name="Retângulo de cantos arredondados 100"/>
              <p:cNvSpPr/>
              <p:nvPr/>
            </p:nvSpPr>
            <p:spPr>
              <a:xfrm>
                <a:off x="2888343" y="1512690"/>
                <a:ext cx="2064657" cy="486496"/>
              </a:xfrm>
              <a:prstGeom prst="round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Retângulo de cantos arredondados 101"/>
              <p:cNvSpPr/>
              <p:nvPr/>
            </p:nvSpPr>
            <p:spPr>
              <a:xfrm>
                <a:off x="2888343" y="1454633"/>
                <a:ext cx="2064657" cy="486496"/>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6" name="Retângulo 27"/>
            <p:cNvSpPr>
              <a:spLocks noChangeArrowheads="1"/>
            </p:cNvSpPr>
            <p:nvPr/>
          </p:nvSpPr>
          <p:spPr bwMode="auto">
            <a:xfrm>
              <a:off x="3321105" y="4362162"/>
              <a:ext cx="140185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a:solidFill>
                    <a:srgbClr val="4C4D4F"/>
                  </a:solidFill>
                  <a:latin typeface="+mn-lt"/>
                  <a:ea typeface="MS PGothic" panose="020B0600070205080204" pitchFamily="34" charset="-128"/>
                  <a:sym typeface="Calibri Italic" panose="020F05020202040A0204" pitchFamily="34" charset="0"/>
                </a:rPr>
                <a:t>Private Banking</a:t>
              </a:r>
            </a:p>
          </p:txBody>
        </p:sp>
      </p:grpSp>
      <p:grpSp>
        <p:nvGrpSpPr>
          <p:cNvPr id="41" name="Grupo 40"/>
          <p:cNvGrpSpPr/>
          <p:nvPr/>
        </p:nvGrpSpPr>
        <p:grpSpPr>
          <a:xfrm>
            <a:off x="3001305" y="2118780"/>
            <a:ext cx="2064657" cy="433920"/>
            <a:chOff x="3001305" y="2118780"/>
            <a:chExt cx="2064657" cy="433920"/>
          </a:xfrm>
        </p:grpSpPr>
        <p:grpSp>
          <p:nvGrpSpPr>
            <p:cNvPr id="20" name="Grupo 19"/>
            <p:cNvGrpSpPr/>
            <p:nvPr/>
          </p:nvGrpSpPr>
          <p:grpSpPr>
            <a:xfrm>
              <a:off x="3001305" y="2118780"/>
              <a:ext cx="2064657" cy="433920"/>
              <a:chOff x="2888343" y="1454633"/>
              <a:chExt cx="2064657" cy="544553"/>
            </a:xfrm>
          </p:grpSpPr>
          <p:sp>
            <p:nvSpPr>
              <p:cNvPr id="50" name="Retângulo de cantos arredondados 49"/>
              <p:cNvSpPr/>
              <p:nvPr/>
            </p:nvSpPr>
            <p:spPr>
              <a:xfrm>
                <a:off x="2888343" y="1512690"/>
                <a:ext cx="2064657" cy="486496"/>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de cantos arredondados 18"/>
              <p:cNvSpPr/>
              <p:nvPr/>
            </p:nvSpPr>
            <p:spPr>
              <a:xfrm>
                <a:off x="2888343" y="1454633"/>
                <a:ext cx="2064657" cy="486496"/>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7" name="Retângulo 19"/>
            <p:cNvSpPr>
              <a:spLocks noChangeArrowheads="1"/>
            </p:cNvSpPr>
            <p:nvPr/>
          </p:nvSpPr>
          <p:spPr bwMode="auto">
            <a:xfrm>
              <a:off x="3224521" y="2181916"/>
              <a:ext cx="160922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Corporate Finance</a:t>
              </a:r>
              <a:endParaRPr lang="en-US" altLang="pt-BR" sz="1400" dirty="0">
                <a:solidFill>
                  <a:srgbClr val="4C4D4F"/>
                </a:solidFill>
                <a:latin typeface="+mn-lt"/>
                <a:ea typeface="MS PGothic" panose="020B0600070205080204" pitchFamily="34" charset="-128"/>
                <a:sym typeface="Calibri Italic" panose="020F05020202040A0204" pitchFamily="34" charset="0"/>
              </a:endParaRPr>
            </a:p>
          </p:txBody>
        </p:sp>
      </p:grpSp>
      <p:grpSp>
        <p:nvGrpSpPr>
          <p:cNvPr id="107" name="Grupo 106"/>
          <p:cNvGrpSpPr/>
          <p:nvPr/>
        </p:nvGrpSpPr>
        <p:grpSpPr>
          <a:xfrm>
            <a:off x="3007559" y="2849480"/>
            <a:ext cx="2064657" cy="433920"/>
            <a:chOff x="3007559" y="2849480"/>
            <a:chExt cx="2064657" cy="433920"/>
          </a:xfrm>
        </p:grpSpPr>
        <p:grpSp>
          <p:nvGrpSpPr>
            <p:cNvPr id="61" name="Grupo 60"/>
            <p:cNvGrpSpPr/>
            <p:nvPr/>
          </p:nvGrpSpPr>
          <p:grpSpPr>
            <a:xfrm>
              <a:off x="3007559" y="2849480"/>
              <a:ext cx="2064657" cy="433920"/>
              <a:chOff x="2888343" y="1454633"/>
              <a:chExt cx="2064657" cy="544553"/>
            </a:xfrm>
          </p:grpSpPr>
          <p:sp>
            <p:nvSpPr>
              <p:cNvPr id="62" name="Retângulo de cantos arredondados 61"/>
              <p:cNvSpPr/>
              <p:nvPr/>
            </p:nvSpPr>
            <p:spPr>
              <a:xfrm>
                <a:off x="2888343" y="1512690"/>
                <a:ext cx="2064657" cy="486496"/>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de cantos arredondados 62"/>
              <p:cNvSpPr/>
              <p:nvPr/>
            </p:nvSpPr>
            <p:spPr>
              <a:xfrm>
                <a:off x="2888343" y="1454633"/>
                <a:ext cx="2064657" cy="486496"/>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8" name="Retângulo 24"/>
            <p:cNvSpPr>
              <a:spLocks noChangeArrowheads="1"/>
            </p:cNvSpPr>
            <p:nvPr/>
          </p:nvSpPr>
          <p:spPr bwMode="auto">
            <a:xfrm>
              <a:off x="3594810" y="2905064"/>
              <a:ext cx="89370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Treasury</a:t>
              </a:r>
            </a:p>
          </p:txBody>
        </p:sp>
      </p:grpSp>
      <p:grpSp>
        <p:nvGrpSpPr>
          <p:cNvPr id="110" name="Grupo 109"/>
          <p:cNvGrpSpPr/>
          <p:nvPr/>
        </p:nvGrpSpPr>
        <p:grpSpPr>
          <a:xfrm>
            <a:off x="3004982" y="3575848"/>
            <a:ext cx="2064657" cy="433920"/>
            <a:chOff x="3004982" y="3575848"/>
            <a:chExt cx="2064657" cy="433920"/>
          </a:xfrm>
        </p:grpSpPr>
        <p:grpSp>
          <p:nvGrpSpPr>
            <p:cNvPr id="76" name="Grupo 75"/>
            <p:cNvGrpSpPr/>
            <p:nvPr/>
          </p:nvGrpSpPr>
          <p:grpSpPr>
            <a:xfrm>
              <a:off x="3004982" y="3575848"/>
              <a:ext cx="2064657" cy="433920"/>
              <a:chOff x="2888343" y="1454633"/>
              <a:chExt cx="2064657" cy="544553"/>
            </a:xfrm>
          </p:grpSpPr>
          <p:sp>
            <p:nvSpPr>
              <p:cNvPr id="77" name="Retângulo de cantos arredondados 76"/>
              <p:cNvSpPr/>
              <p:nvPr/>
            </p:nvSpPr>
            <p:spPr>
              <a:xfrm>
                <a:off x="2888343" y="1512690"/>
                <a:ext cx="2064657" cy="486496"/>
              </a:xfrm>
              <a:prstGeom prst="round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Retângulo de cantos arredondados 77"/>
              <p:cNvSpPr/>
              <p:nvPr/>
            </p:nvSpPr>
            <p:spPr>
              <a:xfrm>
                <a:off x="2888343" y="1454633"/>
                <a:ext cx="2064657" cy="486496"/>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9" name="Retângulo 20"/>
            <p:cNvSpPr>
              <a:spLocks noChangeArrowheads="1"/>
            </p:cNvSpPr>
            <p:nvPr/>
          </p:nvSpPr>
          <p:spPr bwMode="auto">
            <a:xfrm>
              <a:off x="3223011" y="3621709"/>
              <a:ext cx="160813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Investment Funds </a:t>
              </a:r>
              <a:endParaRPr lang="en-US" altLang="pt-BR" sz="1400" dirty="0">
                <a:solidFill>
                  <a:srgbClr val="4C4D4F"/>
                </a:solidFill>
                <a:latin typeface="+mn-lt"/>
                <a:ea typeface="MS PGothic" panose="020B0600070205080204" pitchFamily="34" charset="-128"/>
                <a:sym typeface="Calibri Italic" panose="020F05020202040A0204" pitchFamily="34" charset="0"/>
              </a:endParaRPr>
            </a:p>
          </p:txBody>
        </p:sp>
      </p:grpSp>
      <p:grpSp>
        <p:nvGrpSpPr>
          <p:cNvPr id="112" name="Grupo 111"/>
          <p:cNvGrpSpPr/>
          <p:nvPr/>
        </p:nvGrpSpPr>
        <p:grpSpPr>
          <a:xfrm>
            <a:off x="5060675" y="4295672"/>
            <a:ext cx="2495550" cy="390765"/>
            <a:chOff x="5060675" y="4295672"/>
            <a:chExt cx="2495550" cy="390765"/>
          </a:xfrm>
        </p:grpSpPr>
        <p:grpSp>
          <p:nvGrpSpPr>
            <p:cNvPr id="103" name="Grupo 102"/>
            <p:cNvGrpSpPr/>
            <p:nvPr/>
          </p:nvGrpSpPr>
          <p:grpSpPr>
            <a:xfrm>
              <a:off x="5320511" y="4295672"/>
              <a:ext cx="2065972" cy="390765"/>
              <a:chOff x="2887028" y="1450734"/>
              <a:chExt cx="2065972" cy="490395"/>
            </a:xfrm>
          </p:grpSpPr>
          <p:sp>
            <p:nvSpPr>
              <p:cNvPr id="104" name="Retângulo de cantos arredondados 103"/>
              <p:cNvSpPr/>
              <p:nvPr/>
            </p:nvSpPr>
            <p:spPr>
              <a:xfrm>
                <a:off x="2887028" y="1450734"/>
                <a:ext cx="2064657" cy="486496"/>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Retângulo de cantos arredondados 104"/>
              <p:cNvSpPr/>
              <p:nvPr/>
            </p:nvSpPr>
            <p:spPr>
              <a:xfrm>
                <a:off x="2888343" y="1454633"/>
                <a:ext cx="2064657" cy="486496"/>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4" name="Retângulo 26"/>
            <p:cNvSpPr>
              <a:spLocks noChangeArrowheads="1"/>
            </p:cNvSpPr>
            <p:nvPr/>
          </p:nvSpPr>
          <p:spPr bwMode="auto">
            <a:xfrm>
              <a:off x="5060675" y="4362192"/>
              <a:ext cx="249555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a:solidFill>
                    <a:srgbClr val="4C4D4F"/>
                  </a:solidFill>
                  <a:ea typeface="MS PGothic" panose="020B0600070205080204" pitchFamily="34" charset="-128"/>
                  <a:sym typeface="Calibri Italic" panose="020F05020202040A0204" pitchFamily="34" charset="0"/>
                </a:rPr>
                <a:t>Retail </a:t>
              </a:r>
              <a:r>
                <a:rPr lang="en-US" altLang="pt-BR" sz="1400" dirty="0" smtClean="0">
                  <a:solidFill>
                    <a:srgbClr val="4C4D4F"/>
                  </a:solidFill>
                  <a:latin typeface="+mn-lt"/>
                  <a:ea typeface="MS PGothic" panose="020B0600070205080204" pitchFamily="34" charset="-128"/>
                  <a:sym typeface="Calibri Italic" panose="020F05020202040A0204" pitchFamily="34" charset="0"/>
                </a:rPr>
                <a:t>Distribution</a:t>
              </a:r>
            </a:p>
          </p:txBody>
        </p:sp>
      </p:grpSp>
      <p:grpSp>
        <p:nvGrpSpPr>
          <p:cNvPr id="21" name="Grupo 20"/>
          <p:cNvGrpSpPr/>
          <p:nvPr/>
        </p:nvGrpSpPr>
        <p:grpSpPr>
          <a:xfrm>
            <a:off x="5201304" y="2118780"/>
            <a:ext cx="2247923" cy="433920"/>
            <a:chOff x="5201304" y="2118780"/>
            <a:chExt cx="2247923" cy="433920"/>
          </a:xfrm>
        </p:grpSpPr>
        <p:grpSp>
          <p:nvGrpSpPr>
            <p:cNvPr id="54" name="Grupo 53"/>
            <p:cNvGrpSpPr/>
            <p:nvPr/>
          </p:nvGrpSpPr>
          <p:grpSpPr>
            <a:xfrm>
              <a:off x="5322437" y="2118780"/>
              <a:ext cx="2064657" cy="433920"/>
              <a:chOff x="2888343" y="1454633"/>
              <a:chExt cx="2064657" cy="544553"/>
            </a:xfrm>
          </p:grpSpPr>
          <p:sp>
            <p:nvSpPr>
              <p:cNvPr id="55" name="Retângulo de cantos arredondados 54"/>
              <p:cNvSpPr/>
              <p:nvPr/>
            </p:nvSpPr>
            <p:spPr>
              <a:xfrm>
                <a:off x="2888343" y="1512690"/>
                <a:ext cx="2064657" cy="486496"/>
              </a:xfrm>
              <a:prstGeom prst="roundRect">
                <a:avLst/>
              </a:prstGeom>
              <a:solidFill>
                <a:srgbClr val="0095D9"/>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de cantos arredondados 55"/>
              <p:cNvSpPr/>
              <p:nvPr/>
            </p:nvSpPr>
            <p:spPr>
              <a:xfrm>
                <a:off x="2888343" y="1454633"/>
                <a:ext cx="2064657" cy="486496"/>
              </a:xfrm>
              <a:prstGeom prst="roundRect">
                <a:avLst/>
              </a:prstGeom>
              <a:solidFill>
                <a:schemeClr val="bg1"/>
              </a:solidFill>
              <a:ln>
                <a:solidFill>
                  <a:srgbClr val="009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5" name="Retângulo 22"/>
            <p:cNvSpPr>
              <a:spLocks noChangeArrowheads="1"/>
            </p:cNvSpPr>
            <p:nvPr/>
          </p:nvSpPr>
          <p:spPr bwMode="auto">
            <a:xfrm>
              <a:off x="5201304" y="2166496"/>
              <a:ext cx="224792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Custody and Controllership</a:t>
              </a:r>
            </a:p>
          </p:txBody>
        </p:sp>
      </p:grpSp>
      <p:grpSp>
        <p:nvGrpSpPr>
          <p:cNvPr id="106" name="Grupo 105"/>
          <p:cNvGrpSpPr/>
          <p:nvPr/>
        </p:nvGrpSpPr>
        <p:grpSpPr>
          <a:xfrm>
            <a:off x="5322437" y="2845446"/>
            <a:ext cx="2064657" cy="433920"/>
            <a:chOff x="5322437" y="2845446"/>
            <a:chExt cx="2064657" cy="433920"/>
          </a:xfrm>
        </p:grpSpPr>
        <p:grpSp>
          <p:nvGrpSpPr>
            <p:cNvPr id="64" name="Grupo 63"/>
            <p:cNvGrpSpPr/>
            <p:nvPr/>
          </p:nvGrpSpPr>
          <p:grpSpPr>
            <a:xfrm>
              <a:off x="5322437" y="2845446"/>
              <a:ext cx="2064657" cy="433920"/>
              <a:chOff x="2888343" y="1454633"/>
              <a:chExt cx="2064657" cy="544553"/>
            </a:xfrm>
          </p:grpSpPr>
          <p:sp>
            <p:nvSpPr>
              <p:cNvPr id="65" name="Retângulo de cantos arredondados 64"/>
              <p:cNvSpPr/>
              <p:nvPr/>
            </p:nvSpPr>
            <p:spPr>
              <a:xfrm>
                <a:off x="2888343" y="1512690"/>
                <a:ext cx="2064657" cy="486496"/>
              </a:xfrm>
              <a:prstGeom prst="round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de cantos arredondados 65"/>
              <p:cNvSpPr/>
              <p:nvPr/>
            </p:nvSpPr>
            <p:spPr>
              <a:xfrm>
                <a:off x="2888343" y="1454633"/>
                <a:ext cx="2064657" cy="486496"/>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6" name="Retângulo 21"/>
            <p:cNvSpPr>
              <a:spLocks noChangeArrowheads="1"/>
            </p:cNvSpPr>
            <p:nvPr/>
          </p:nvSpPr>
          <p:spPr bwMode="auto">
            <a:xfrm>
              <a:off x="5389743" y="2905064"/>
              <a:ext cx="192943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Real State Investments</a:t>
              </a:r>
            </a:p>
          </p:txBody>
        </p:sp>
      </p:grpSp>
      <p:grpSp>
        <p:nvGrpSpPr>
          <p:cNvPr id="111" name="Grupo 110"/>
          <p:cNvGrpSpPr/>
          <p:nvPr/>
        </p:nvGrpSpPr>
        <p:grpSpPr>
          <a:xfrm>
            <a:off x="5320511" y="3572112"/>
            <a:ext cx="2064657" cy="433920"/>
            <a:chOff x="5320511" y="3572112"/>
            <a:chExt cx="2064657" cy="433920"/>
          </a:xfrm>
        </p:grpSpPr>
        <p:grpSp>
          <p:nvGrpSpPr>
            <p:cNvPr id="70" name="Grupo 69"/>
            <p:cNvGrpSpPr/>
            <p:nvPr/>
          </p:nvGrpSpPr>
          <p:grpSpPr>
            <a:xfrm>
              <a:off x="5320511" y="3572112"/>
              <a:ext cx="2064657" cy="433920"/>
              <a:chOff x="2888343" y="1454633"/>
              <a:chExt cx="2064657" cy="544553"/>
            </a:xfrm>
          </p:grpSpPr>
          <p:sp>
            <p:nvSpPr>
              <p:cNvPr id="71" name="Retângulo de cantos arredondados 70"/>
              <p:cNvSpPr/>
              <p:nvPr/>
            </p:nvSpPr>
            <p:spPr>
              <a:xfrm>
                <a:off x="2888343" y="1512690"/>
                <a:ext cx="2064657" cy="486496"/>
              </a:xfrm>
              <a:prstGeom prst="roundRect">
                <a:avLst/>
              </a:prstGeom>
              <a:solidFill>
                <a:srgbClr val="80C342"/>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Retângulo de cantos arredondados 71"/>
              <p:cNvSpPr/>
              <p:nvPr/>
            </p:nvSpPr>
            <p:spPr>
              <a:xfrm>
                <a:off x="2888343" y="1454633"/>
                <a:ext cx="2064657" cy="486496"/>
              </a:xfrm>
              <a:prstGeom prst="roundRect">
                <a:avLst/>
              </a:prstGeom>
              <a:solidFill>
                <a:schemeClr val="bg1"/>
              </a:solidFill>
              <a:ln>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7" name="Retângulo 23"/>
            <p:cNvSpPr>
              <a:spLocks noChangeArrowheads="1"/>
            </p:cNvSpPr>
            <p:nvPr/>
          </p:nvSpPr>
          <p:spPr bwMode="auto">
            <a:xfrm>
              <a:off x="5421855" y="3635815"/>
              <a:ext cx="185839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Wealth Management </a:t>
              </a:r>
            </a:p>
          </p:txBody>
        </p:sp>
      </p:grpSp>
      <p:grpSp>
        <p:nvGrpSpPr>
          <p:cNvPr id="115" name="Grupo 114"/>
          <p:cNvGrpSpPr/>
          <p:nvPr/>
        </p:nvGrpSpPr>
        <p:grpSpPr>
          <a:xfrm>
            <a:off x="680172" y="2118780"/>
            <a:ext cx="2064657" cy="433920"/>
            <a:chOff x="680172" y="2118780"/>
            <a:chExt cx="2064657" cy="433920"/>
          </a:xfrm>
        </p:grpSpPr>
        <p:grpSp>
          <p:nvGrpSpPr>
            <p:cNvPr id="51" name="Grupo 50"/>
            <p:cNvGrpSpPr/>
            <p:nvPr/>
          </p:nvGrpSpPr>
          <p:grpSpPr>
            <a:xfrm>
              <a:off x="680172" y="2118780"/>
              <a:ext cx="2064657" cy="433920"/>
              <a:chOff x="2888343" y="1454633"/>
              <a:chExt cx="2064657" cy="544553"/>
            </a:xfrm>
          </p:grpSpPr>
          <p:sp>
            <p:nvSpPr>
              <p:cNvPr id="52" name="Retângulo de cantos arredondados 51"/>
              <p:cNvSpPr/>
              <p:nvPr/>
            </p:nvSpPr>
            <p:spPr>
              <a:xfrm>
                <a:off x="2888343" y="1512690"/>
                <a:ext cx="2064657" cy="486496"/>
              </a:xfrm>
              <a:prstGeom prst="roundRect">
                <a:avLst/>
              </a:prstGeom>
              <a:solidFill>
                <a:srgbClr val="FCAF17"/>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tângulo de cantos arredondados 52"/>
              <p:cNvSpPr/>
              <p:nvPr/>
            </p:nvSpPr>
            <p:spPr>
              <a:xfrm>
                <a:off x="2888343" y="1454633"/>
                <a:ext cx="2064657" cy="486496"/>
              </a:xfrm>
              <a:prstGeom prst="roundRect">
                <a:avLst/>
              </a:prstGeom>
              <a:solidFill>
                <a:schemeClr val="bg1"/>
              </a:solidFill>
              <a:ln>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8" name="Retângulo 28"/>
            <p:cNvSpPr>
              <a:spLocks noChangeArrowheads="1"/>
            </p:cNvSpPr>
            <p:nvPr/>
          </p:nvSpPr>
          <p:spPr bwMode="auto">
            <a:xfrm>
              <a:off x="1017010" y="2181916"/>
              <a:ext cx="133876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41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525"/>
                </a:spcBef>
                <a:buNone/>
              </a:pPr>
              <a:r>
                <a:rPr lang="en-US" altLang="pt-BR" sz="1400" dirty="0" smtClean="0">
                  <a:solidFill>
                    <a:srgbClr val="4C4D4F"/>
                  </a:solidFill>
                  <a:latin typeface="+mn-lt"/>
                  <a:ea typeface="MS PGothic" panose="020B0600070205080204" pitchFamily="34" charset="-128"/>
                  <a:sym typeface="Calibri Italic" panose="020F05020202040A0204" pitchFamily="34" charset="0"/>
                </a:rPr>
                <a:t>Intermediaries</a:t>
              </a:r>
              <a:endParaRPr lang="en-US" altLang="pt-BR" sz="1400" dirty="0">
                <a:solidFill>
                  <a:srgbClr val="4C4D4F"/>
                </a:solidFill>
                <a:latin typeface="+mn-lt"/>
                <a:ea typeface="MS PGothic" panose="020B0600070205080204" pitchFamily="34" charset="-128"/>
                <a:sym typeface="Calibri Italic" panose="020F05020202040A0204" pitchFamily="34" charset="0"/>
              </a:endParaRPr>
            </a:p>
          </p:txBody>
        </p:sp>
      </p:grpSp>
      <p:sp>
        <p:nvSpPr>
          <p:cNvPr id="43" name="Retângulo 2"/>
          <p:cNvSpPr>
            <a:spLocks noChangeArrowheads="1"/>
          </p:cNvSpPr>
          <p:nvPr/>
        </p:nvSpPr>
        <p:spPr bwMode="auto">
          <a:xfrm>
            <a:off x="529738" y="176058"/>
            <a:ext cx="72492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US" altLang="pt-BR" sz="2000" b="1" dirty="0" smtClean="0">
                <a:solidFill>
                  <a:srgbClr val="0095D9"/>
                </a:solidFill>
              </a:rPr>
              <a:t>We promote </a:t>
            </a:r>
            <a:r>
              <a:rPr lang="en-US" altLang="pt-BR" sz="2000" b="1" dirty="0" smtClean="0">
                <a:solidFill>
                  <a:srgbClr val="80C342"/>
                </a:solidFill>
              </a:rPr>
              <a:t>dialogue</a:t>
            </a:r>
            <a:r>
              <a:rPr lang="en-US" altLang="pt-BR" sz="2000" b="1" dirty="0" smtClean="0">
                <a:solidFill>
                  <a:srgbClr val="0095D9"/>
                </a:solidFill>
              </a:rPr>
              <a:t> and defend the interests of associates to increase the </a:t>
            </a:r>
            <a:r>
              <a:rPr lang="en-US" altLang="pt-BR" sz="2000" b="1" dirty="0" smtClean="0">
                <a:solidFill>
                  <a:srgbClr val="80C342"/>
                </a:solidFill>
              </a:rPr>
              <a:t>attractiveness </a:t>
            </a:r>
            <a:r>
              <a:rPr lang="en-US" altLang="pt-BR" sz="2000" b="1" dirty="0" smtClean="0">
                <a:solidFill>
                  <a:srgbClr val="0095D9"/>
                </a:solidFill>
              </a:rPr>
              <a:t>of the market and foster </a:t>
            </a:r>
          </a:p>
          <a:p>
            <a:pPr>
              <a:spcBef>
                <a:spcPct val="0"/>
              </a:spcBef>
              <a:buNone/>
            </a:pPr>
            <a:r>
              <a:rPr lang="en-US" altLang="pt-BR" sz="2000" b="1" dirty="0">
                <a:solidFill>
                  <a:srgbClr val="80C342"/>
                </a:solidFill>
              </a:rPr>
              <a:t>sustainable growth</a:t>
            </a:r>
            <a:endParaRPr lang="pt-BR" altLang="pt-BR" sz="2000" b="1" dirty="0">
              <a:solidFill>
                <a:srgbClr val="80C342"/>
              </a:solidFill>
            </a:endParaRPr>
          </a:p>
        </p:txBody>
      </p:sp>
      <p:grpSp>
        <p:nvGrpSpPr>
          <p:cNvPr id="8" name="Grupo 7"/>
          <p:cNvGrpSpPr/>
          <p:nvPr/>
        </p:nvGrpSpPr>
        <p:grpSpPr>
          <a:xfrm>
            <a:off x="5320511" y="705998"/>
            <a:ext cx="5319290" cy="956981"/>
            <a:chOff x="5320511" y="705998"/>
            <a:chExt cx="5319290" cy="956981"/>
          </a:xfrm>
        </p:grpSpPr>
        <p:pic>
          <p:nvPicPr>
            <p:cNvPr id="98" name="Imagem 97"/>
            <p:cNvPicPr>
              <a:picLocks noChangeAspect="1"/>
            </p:cNvPicPr>
            <p:nvPr/>
          </p:nvPicPr>
          <p:blipFill rotWithShape="1">
            <a:blip r:embed="rId7">
              <a:extLst>
                <a:ext uri="{28A0092B-C50C-407E-A947-70E740481C1C}">
                  <a14:useLocalDpi xmlns:a14="http://schemas.microsoft.com/office/drawing/2010/main" val="0"/>
                </a:ext>
              </a:extLst>
            </a:blip>
            <a:srcRect l="1" t="18442" r="38607" b="61928"/>
            <a:stretch/>
          </p:blipFill>
          <p:spPr>
            <a:xfrm>
              <a:off x="5320511" y="705998"/>
              <a:ext cx="5319290" cy="956981"/>
            </a:xfrm>
            <a:prstGeom prst="rect">
              <a:avLst/>
            </a:prstGeom>
          </p:spPr>
        </p:pic>
        <p:pic>
          <p:nvPicPr>
            <p:cNvPr id="96" name="Imagem 95"/>
            <p:cNvPicPr>
              <a:picLocks noChangeAspect="1"/>
            </p:cNvPicPr>
            <p:nvPr/>
          </p:nvPicPr>
          <p:blipFill rotWithShape="1">
            <a:blip r:embed="rId8">
              <a:extLst>
                <a:ext uri="{28A0092B-C50C-407E-A947-70E740481C1C}">
                  <a14:useLocalDpi xmlns:a14="http://schemas.microsoft.com/office/drawing/2010/main" val="0"/>
                </a:ext>
              </a:extLst>
            </a:blip>
            <a:srcRect l="12084" t="21868" r="80936" b="64616"/>
            <a:stretch/>
          </p:blipFill>
          <p:spPr>
            <a:xfrm>
              <a:off x="6614426" y="927552"/>
              <a:ext cx="550574" cy="599880"/>
            </a:xfrm>
            <a:prstGeom prst="rect">
              <a:avLst/>
            </a:prstGeom>
            <a:noFill/>
            <a:ln>
              <a:noFill/>
            </a:ln>
          </p:spPr>
        </p:pic>
        <p:sp>
          <p:nvSpPr>
            <p:cNvPr id="97" name="Retângulo 96"/>
            <p:cNvSpPr/>
            <p:nvPr/>
          </p:nvSpPr>
          <p:spPr>
            <a:xfrm>
              <a:off x="7114199" y="1009592"/>
              <a:ext cx="1398844" cy="400110"/>
            </a:xfrm>
            <a:prstGeom prst="rect">
              <a:avLst/>
            </a:prstGeom>
          </p:spPr>
          <p:txBody>
            <a:bodyPr wrap="none">
              <a:spAutoFit/>
            </a:bodyPr>
            <a:lstStyle/>
            <a:p>
              <a:pPr>
                <a:defRPr/>
              </a:pPr>
              <a:r>
                <a:rPr lang="pt-BR" sz="2000" b="1" dirty="0" smtClean="0">
                  <a:solidFill>
                    <a:schemeClr val="bg1"/>
                  </a:solidFill>
                </a:rPr>
                <a:t>REPRESENT</a:t>
              </a:r>
              <a:endParaRPr lang="pt-BR" sz="2000" b="1" dirty="0">
                <a:solidFill>
                  <a:schemeClr val="bg1"/>
                </a:solidFill>
              </a:endParaRPr>
            </a:p>
          </p:txBody>
        </p:sp>
      </p:grpSp>
    </p:spTree>
    <p:extLst>
      <p:ext uri="{BB962C8B-B14F-4D97-AF65-F5344CB8AC3E}">
        <p14:creationId xmlns:p14="http://schemas.microsoft.com/office/powerpoint/2010/main" val="32073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par>
                                <p:cTn id="12" presetID="2" presetClass="entr" presetSubtype="2" decel="10000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 presetClass="entr" presetSubtype="3" decel="100000" fill="hold" nodeType="withEffect">
                                  <p:stCondLst>
                                    <p:cond delay="1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2" presetClass="entr" presetSubtype="4" fill="hold" nodeType="withEffect">
                                  <p:stCondLst>
                                    <p:cond delay="30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0-#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par>
                          <p:cTn id="32" fill="hold">
                            <p:stCondLst>
                              <p:cond delay="2050"/>
                            </p:stCondLst>
                            <p:childTnLst>
                              <p:par>
                                <p:cTn id="33" presetID="2" presetClass="entr" presetSubtype="4" decel="100000" fill="hold" nodeType="afterEffect">
                                  <p:stCondLst>
                                    <p:cond delay="0"/>
                                  </p:stCondLst>
                                  <p:childTnLst>
                                    <p:set>
                                      <p:cBhvr>
                                        <p:cTn id="34" dur="1" fill="hold">
                                          <p:stCondLst>
                                            <p:cond delay="0"/>
                                          </p:stCondLst>
                                        </p:cTn>
                                        <p:tgtEl>
                                          <p:spTgt spid="115"/>
                                        </p:tgtEl>
                                        <p:attrNameLst>
                                          <p:attrName>style.visibility</p:attrName>
                                        </p:attrNameLst>
                                      </p:cBhvr>
                                      <p:to>
                                        <p:strVal val="visible"/>
                                      </p:to>
                                    </p:set>
                                    <p:anim calcmode="lin" valueType="num">
                                      <p:cBhvr additive="base">
                                        <p:cTn id="35" dur="250" fill="hold"/>
                                        <p:tgtEl>
                                          <p:spTgt spid="115"/>
                                        </p:tgtEl>
                                        <p:attrNameLst>
                                          <p:attrName>ppt_x</p:attrName>
                                        </p:attrNameLst>
                                      </p:cBhvr>
                                      <p:tavLst>
                                        <p:tav tm="0">
                                          <p:val>
                                            <p:strVal val="#ppt_x"/>
                                          </p:val>
                                        </p:tav>
                                        <p:tav tm="100000">
                                          <p:val>
                                            <p:strVal val="#ppt_x"/>
                                          </p:val>
                                        </p:tav>
                                      </p:tavLst>
                                    </p:anim>
                                    <p:anim calcmode="lin" valueType="num">
                                      <p:cBhvr additive="base">
                                        <p:cTn id="36" dur="250" fill="hold"/>
                                        <p:tgtEl>
                                          <p:spTgt spid="11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250" fill="hold"/>
                                        <p:tgtEl>
                                          <p:spTgt spid="41"/>
                                        </p:tgtEl>
                                        <p:attrNameLst>
                                          <p:attrName>ppt_x</p:attrName>
                                        </p:attrNameLst>
                                      </p:cBhvr>
                                      <p:tavLst>
                                        <p:tav tm="0">
                                          <p:val>
                                            <p:strVal val="#ppt_x"/>
                                          </p:val>
                                        </p:tav>
                                        <p:tav tm="100000">
                                          <p:val>
                                            <p:strVal val="#ppt_x"/>
                                          </p:val>
                                        </p:tav>
                                      </p:tavLst>
                                    </p:anim>
                                    <p:anim calcmode="lin" valueType="num">
                                      <p:cBhvr additive="base">
                                        <p:cTn id="40" dur="25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2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250" fill="hold"/>
                                        <p:tgtEl>
                                          <p:spTgt spid="21"/>
                                        </p:tgtEl>
                                        <p:attrNameLst>
                                          <p:attrName>ppt_x</p:attrName>
                                        </p:attrNameLst>
                                      </p:cBhvr>
                                      <p:tavLst>
                                        <p:tav tm="0">
                                          <p:val>
                                            <p:strVal val="#ppt_x"/>
                                          </p:val>
                                        </p:tav>
                                        <p:tav tm="100000">
                                          <p:val>
                                            <p:strVal val="#ppt_x"/>
                                          </p:val>
                                        </p:tav>
                                      </p:tavLst>
                                    </p:anim>
                                    <p:anim calcmode="lin" valueType="num">
                                      <p:cBhvr additive="base">
                                        <p:cTn id="44" dur="25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300"/>
                                  </p:stCondLst>
                                  <p:childTnLst>
                                    <p:set>
                                      <p:cBhvr>
                                        <p:cTn id="46" dur="1" fill="hold">
                                          <p:stCondLst>
                                            <p:cond delay="0"/>
                                          </p:stCondLst>
                                        </p:cTn>
                                        <p:tgtEl>
                                          <p:spTgt spid="108"/>
                                        </p:tgtEl>
                                        <p:attrNameLst>
                                          <p:attrName>style.visibility</p:attrName>
                                        </p:attrNameLst>
                                      </p:cBhvr>
                                      <p:to>
                                        <p:strVal val="visible"/>
                                      </p:to>
                                    </p:set>
                                    <p:anim calcmode="lin" valueType="num">
                                      <p:cBhvr additive="base">
                                        <p:cTn id="47" dur="250" fill="hold"/>
                                        <p:tgtEl>
                                          <p:spTgt spid="108"/>
                                        </p:tgtEl>
                                        <p:attrNameLst>
                                          <p:attrName>ppt_x</p:attrName>
                                        </p:attrNameLst>
                                      </p:cBhvr>
                                      <p:tavLst>
                                        <p:tav tm="0">
                                          <p:val>
                                            <p:strVal val="#ppt_x"/>
                                          </p:val>
                                        </p:tav>
                                        <p:tav tm="100000">
                                          <p:val>
                                            <p:strVal val="#ppt_x"/>
                                          </p:val>
                                        </p:tav>
                                      </p:tavLst>
                                    </p:anim>
                                    <p:anim calcmode="lin" valueType="num">
                                      <p:cBhvr additive="base">
                                        <p:cTn id="48" dur="250" fill="hold"/>
                                        <p:tgtEl>
                                          <p:spTgt spid="10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400"/>
                                  </p:stCondLst>
                                  <p:childTnLst>
                                    <p:set>
                                      <p:cBhvr>
                                        <p:cTn id="50" dur="1" fill="hold">
                                          <p:stCondLst>
                                            <p:cond delay="0"/>
                                          </p:stCondLst>
                                        </p:cTn>
                                        <p:tgtEl>
                                          <p:spTgt spid="107"/>
                                        </p:tgtEl>
                                        <p:attrNameLst>
                                          <p:attrName>style.visibility</p:attrName>
                                        </p:attrNameLst>
                                      </p:cBhvr>
                                      <p:to>
                                        <p:strVal val="visible"/>
                                      </p:to>
                                    </p:set>
                                    <p:anim calcmode="lin" valueType="num">
                                      <p:cBhvr additive="base">
                                        <p:cTn id="51" dur="250" fill="hold"/>
                                        <p:tgtEl>
                                          <p:spTgt spid="107"/>
                                        </p:tgtEl>
                                        <p:attrNameLst>
                                          <p:attrName>ppt_x</p:attrName>
                                        </p:attrNameLst>
                                      </p:cBhvr>
                                      <p:tavLst>
                                        <p:tav tm="0">
                                          <p:val>
                                            <p:strVal val="#ppt_x"/>
                                          </p:val>
                                        </p:tav>
                                        <p:tav tm="100000">
                                          <p:val>
                                            <p:strVal val="#ppt_x"/>
                                          </p:val>
                                        </p:tav>
                                      </p:tavLst>
                                    </p:anim>
                                    <p:anim calcmode="lin" valueType="num">
                                      <p:cBhvr additive="base">
                                        <p:cTn id="52" dur="250" fill="hold"/>
                                        <p:tgtEl>
                                          <p:spTgt spid="107"/>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500"/>
                                  </p:stCondLst>
                                  <p:childTnLst>
                                    <p:set>
                                      <p:cBhvr>
                                        <p:cTn id="54" dur="1" fill="hold">
                                          <p:stCondLst>
                                            <p:cond delay="0"/>
                                          </p:stCondLst>
                                        </p:cTn>
                                        <p:tgtEl>
                                          <p:spTgt spid="106"/>
                                        </p:tgtEl>
                                        <p:attrNameLst>
                                          <p:attrName>style.visibility</p:attrName>
                                        </p:attrNameLst>
                                      </p:cBhvr>
                                      <p:to>
                                        <p:strVal val="visible"/>
                                      </p:to>
                                    </p:set>
                                    <p:anim calcmode="lin" valueType="num">
                                      <p:cBhvr additive="base">
                                        <p:cTn id="55" dur="250" fill="hold"/>
                                        <p:tgtEl>
                                          <p:spTgt spid="106"/>
                                        </p:tgtEl>
                                        <p:attrNameLst>
                                          <p:attrName>ppt_x</p:attrName>
                                        </p:attrNameLst>
                                      </p:cBhvr>
                                      <p:tavLst>
                                        <p:tav tm="0">
                                          <p:val>
                                            <p:strVal val="#ppt_x"/>
                                          </p:val>
                                        </p:tav>
                                        <p:tav tm="100000">
                                          <p:val>
                                            <p:strVal val="#ppt_x"/>
                                          </p:val>
                                        </p:tav>
                                      </p:tavLst>
                                    </p:anim>
                                    <p:anim calcmode="lin" valueType="num">
                                      <p:cBhvr additive="base">
                                        <p:cTn id="56" dur="250" fill="hold"/>
                                        <p:tgtEl>
                                          <p:spTgt spid="106"/>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60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250" fill="hold"/>
                                        <p:tgtEl>
                                          <p:spTgt spid="109"/>
                                        </p:tgtEl>
                                        <p:attrNameLst>
                                          <p:attrName>ppt_x</p:attrName>
                                        </p:attrNameLst>
                                      </p:cBhvr>
                                      <p:tavLst>
                                        <p:tav tm="0">
                                          <p:val>
                                            <p:strVal val="#ppt_x"/>
                                          </p:val>
                                        </p:tav>
                                        <p:tav tm="100000">
                                          <p:val>
                                            <p:strVal val="#ppt_x"/>
                                          </p:val>
                                        </p:tav>
                                      </p:tavLst>
                                    </p:anim>
                                    <p:anim calcmode="lin" valueType="num">
                                      <p:cBhvr additive="base">
                                        <p:cTn id="60" dur="250" fill="hold"/>
                                        <p:tgtEl>
                                          <p:spTgt spid="109"/>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700"/>
                                  </p:stCondLst>
                                  <p:childTnLst>
                                    <p:set>
                                      <p:cBhvr>
                                        <p:cTn id="62" dur="1" fill="hold">
                                          <p:stCondLst>
                                            <p:cond delay="0"/>
                                          </p:stCondLst>
                                        </p:cTn>
                                        <p:tgtEl>
                                          <p:spTgt spid="110"/>
                                        </p:tgtEl>
                                        <p:attrNameLst>
                                          <p:attrName>style.visibility</p:attrName>
                                        </p:attrNameLst>
                                      </p:cBhvr>
                                      <p:to>
                                        <p:strVal val="visible"/>
                                      </p:to>
                                    </p:set>
                                    <p:anim calcmode="lin" valueType="num">
                                      <p:cBhvr additive="base">
                                        <p:cTn id="63" dur="250" fill="hold"/>
                                        <p:tgtEl>
                                          <p:spTgt spid="110"/>
                                        </p:tgtEl>
                                        <p:attrNameLst>
                                          <p:attrName>ppt_x</p:attrName>
                                        </p:attrNameLst>
                                      </p:cBhvr>
                                      <p:tavLst>
                                        <p:tav tm="0">
                                          <p:val>
                                            <p:strVal val="#ppt_x"/>
                                          </p:val>
                                        </p:tav>
                                        <p:tav tm="100000">
                                          <p:val>
                                            <p:strVal val="#ppt_x"/>
                                          </p:val>
                                        </p:tav>
                                      </p:tavLst>
                                    </p:anim>
                                    <p:anim calcmode="lin" valueType="num">
                                      <p:cBhvr additive="base">
                                        <p:cTn id="64" dur="250" fill="hold"/>
                                        <p:tgtEl>
                                          <p:spTgt spid="110"/>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800"/>
                                  </p:stCondLst>
                                  <p:childTnLst>
                                    <p:set>
                                      <p:cBhvr>
                                        <p:cTn id="66" dur="1" fill="hold">
                                          <p:stCondLst>
                                            <p:cond delay="0"/>
                                          </p:stCondLst>
                                        </p:cTn>
                                        <p:tgtEl>
                                          <p:spTgt spid="111"/>
                                        </p:tgtEl>
                                        <p:attrNameLst>
                                          <p:attrName>style.visibility</p:attrName>
                                        </p:attrNameLst>
                                      </p:cBhvr>
                                      <p:to>
                                        <p:strVal val="visible"/>
                                      </p:to>
                                    </p:set>
                                    <p:anim calcmode="lin" valueType="num">
                                      <p:cBhvr additive="base">
                                        <p:cTn id="67" dur="250" fill="hold"/>
                                        <p:tgtEl>
                                          <p:spTgt spid="111"/>
                                        </p:tgtEl>
                                        <p:attrNameLst>
                                          <p:attrName>ppt_x</p:attrName>
                                        </p:attrNameLst>
                                      </p:cBhvr>
                                      <p:tavLst>
                                        <p:tav tm="0">
                                          <p:val>
                                            <p:strVal val="#ppt_x"/>
                                          </p:val>
                                        </p:tav>
                                        <p:tav tm="100000">
                                          <p:val>
                                            <p:strVal val="#ppt_x"/>
                                          </p:val>
                                        </p:tav>
                                      </p:tavLst>
                                    </p:anim>
                                    <p:anim calcmode="lin" valueType="num">
                                      <p:cBhvr additive="base">
                                        <p:cTn id="68" dur="250" fill="hold"/>
                                        <p:tgtEl>
                                          <p:spTgt spid="111"/>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900"/>
                                  </p:stCondLst>
                                  <p:childTnLst>
                                    <p:set>
                                      <p:cBhvr>
                                        <p:cTn id="70" dur="1" fill="hold">
                                          <p:stCondLst>
                                            <p:cond delay="0"/>
                                          </p:stCondLst>
                                        </p:cTn>
                                        <p:tgtEl>
                                          <p:spTgt spid="114"/>
                                        </p:tgtEl>
                                        <p:attrNameLst>
                                          <p:attrName>style.visibility</p:attrName>
                                        </p:attrNameLst>
                                      </p:cBhvr>
                                      <p:to>
                                        <p:strVal val="visible"/>
                                      </p:to>
                                    </p:set>
                                    <p:anim calcmode="lin" valueType="num">
                                      <p:cBhvr additive="base">
                                        <p:cTn id="71" dur="250" fill="hold"/>
                                        <p:tgtEl>
                                          <p:spTgt spid="114"/>
                                        </p:tgtEl>
                                        <p:attrNameLst>
                                          <p:attrName>ppt_x</p:attrName>
                                        </p:attrNameLst>
                                      </p:cBhvr>
                                      <p:tavLst>
                                        <p:tav tm="0">
                                          <p:val>
                                            <p:strVal val="#ppt_x"/>
                                          </p:val>
                                        </p:tav>
                                        <p:tav tm="100000">
                                          <p:val>
                                            <p:strVal val="#ppt_x"/>
                                          </p:val>
                                        </p:tav>
                                      </p:tavLst>
                                    </p:anim>
                                    <p:anim calcmode="lin" valueType="num">
                                      <p:cBhvr additive="base">
                                        <p:cTn id="72" dur="250" fill="hold"/>
                                        <p:tgtEl>
                                          <p:spTgt spid="114"/>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1000"/>
                                  </p:stCondLst>
                                  <p:childTnLst>
                                    <p:set>
                                      <p:cBhvr>
                                        <p:cTn id="74" dur="1" fill="hold">
                                          <p:stCondLst>
                                            <p:cond delay="0"/>
                                          </p:stCondLst>
                                        </p:cTn>
                                        <p:tgtEl>
                                          <p:spTgt spid="113"/>
                                        </p:tgtEl>
                                        <p:attrNameLst>
                                          <p:attrName>style.visibility</p:attrName>
                                        </p:attrNameLst>
                                      </p:cBhvr>
                                      <p:to>
                                        <p:strVal val="visible"/>
                                      </p:to>
                                    </p:set>
                                    <p:anim calcmode="lin" valueType="num">
                                      <p:cBhvr additive="base">
                                        <p:cTn id="75" dur="250" fill="hold"/>
                                        <p:tgtEl>
                                          <p:spTgt spid="113"/>
                                        </p:tgtEl>
                                        <p:attrNameLst>
                                          <p:attrName>ppt_x</p:attrName>
                                        </p:attrNameLst>
                                      </p:cBhvr>
                                      <p:tavLst>
                                        <p:tav tm="0">
                                          <p:val>
                                            <p:strVal val="#ppt_x"/>
                                          </p:val>
                                        </p:tav>
                                        <p:tav tm="100000">
                                          <p:val>
                                            <p:strVal val="#ppt_x"/>
                                          </p:val>
                                        </p:tav>
                                      </p:tavLst>
                                    </p:anim>
                                    <p:anim calcmode="lin" valueType="num">
                                      <p:cBhvr additive="base">
                                        <p:cTn id="76" dur="250" fill="hold"/>
                                        <p:tgtEl>
                                          <p:spTgt spid="113"/>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1100"/>
                                  </p:stCondLst>
                                  <p:childTnLst>
                                    <p:set>
                                      <p:cBhvr>
                                        <p:cTn id="78" dur="1" fill="hold">
                                          <p:stCondLst>
                                            <p:cond delay="0"/>
                                          </p:stCondLst>
                                        </p:cTn>
                                        <p:tgtEl>
                                          <p:spTgt spid="112"/>
                                        </p:tgtEl>
                                        <p:attrNameLst>
                                          <p:attrName>style.visibility</p:attrName>
                                        </p:attrNameLst>
                                      </p:cBhvr>
                                      <p:to>
                                        <p:strVal val="visible"/>
                                      </p:to>
                                    </p:set>
                                    <p:anim calcmode="lin" valueType="num">
                                      <p:cBhvr additive="base">
                                        <p:cTn id="79" dur="250" fill="hold"/>
                                        <p:tgtEl>
                                          <p:spTgt spid="112"/>
                                        </p:tgtEl>
                                        <p:attrNameLst>
                                          <p:attrName>ppt_x</p:attrName>
                                        </p:attrNameLst>
                                      </p:cBhvr>
                                      <p:tavLst>
                                        <p:tav tm="0">
                                          <p:val>
                                            <p:strVal val="#ppt_x"/>
                                          </p:val>
                                        </p:tav>
                                        <p:tav tm="100000">
                                          <p:val>
                                            <p:strVal val="#ppt_x"/>
                                          </p:val>
                                        </p:tav>
                                      </p:tavLst>
                                    </p:anim>
                                    <p:anim calcmode="lin" valueType="num">
                                      <p:cBhvr additive="base">
                                        <p:cTn id="80"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6" name="Imagem 55"/>
          <p:cNvPicPr>
            <a:picLocks noChangeAspect="1"/>
          </p:cNvPicPr>
          <p:nvPr/>
        </p:nvPicPr>
        <p:blipFill rotWithShape="1">
          <a:blip r:embed="rId4">
            <a:extLst>
              <a:ext uri="{28A0092B-C50C-407E-A947-70E740481C1C}">
                <a14:useLocalDpi xmlns:a14="http://schemas.microsoft.com/office/drawing/2010/main" val="0"/>
              </a:ext>
            </a:extLst>
          </a:blip>
          <a:srcRect l="52541" t="62646"/>
          <a:stretch/>
        </p:blipFill>
        <p:spPr>
          <a:xfrm>
            <a:off x="6071311" y="3222170"/>
            <a:ext cx="4338416" cy="1921329"/>
          </a:xfrm>
          <a:prstGeom prst="rect">
            <a:avLst/>
          </a:prstGeom>
        </p:spPr>
      </p:pic>
      <p:pic>
        <p:nvPicPr>
          <p:cNvPr id="21" name="Imagem 20"/>
          <p:cNvPicPr>
            <a:picLocks noChangeAspect="1"/>
          </p:cNvPicPr>
          <p:nvPr/>
        </p:nvPicPr>
        <p:blipFill rotWithShape="1">
          <a:blip r:embed="rId5">
            <a:extLst>
              <a:ext uri="{28A0092B-C50C-407E-A947-70E740481C1C}">
                <a14:useLocalDpi xmlns:a14="http://schemas.microsoft.com/office/drawing/2010/main" val="0"/>
              </a:ext>
            </a:extLst>
          </a:blip>
          <a:srcRect l="48571" b="34533"/>
          <a:stretch/>
        </p:blipFill>
        <p:spPr>
          <a:xfrm>
            <a:off x="4441371" y="0"/>
            <a:ext cx="4701274" cy="3367314"/>
          </a:xfrm>
          <a:prstGeom prst="rect">
            <a:avLst/>
          </a:prstGeom>
        </p:spPr>
      </p:pic>
      <p:sp>
        <p:nvSpPr>
          <p:cNvPr id="5" name="Pentágono 4"/>
          <p:cNvSpPr/>
          <p:nvPr/>
        </p:nvSpPr>
        <p:spPr>
          <a:xfrm>
            <a:off x="0" y="2283590"/>
            <a:ext cx="2770836" cy="1850259"/>
          </a:xfrm>
          <a:prstGeom prst="homePlate">
            <a:avLst/>
          </a:prstGeom>
          <a:solidFill>
            <a:srgbClr val="4C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Divisa 6"/>
          <p:cNvSpPr/>
          <p:nvPr/>
        </p:nvSpPr>
        <p:spPr>
          <a:xfrm>
            <a:off x="1906138" y="2283590"/>
            <a:ext cx="3122264" cy="1850259"/>
          </a:xfrm>
          <a:prstGeom prst="chevron">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7" name="Divisa 26"/>
          <p:cNvSpPr/>
          <p:nvPr/>
        </p:nvSpPr>
        <p:spPr>
          <a:xfrm>
            <a:off x="4163704" y="2283590"/>
            <a:ext cx="3214694" cy="1850259"/>
          </a:xfrm>
          <a:prstGeom prst="chevron">
            <a:avLst/>
          </a:pr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8" name="Divisa 27"/>
          <p:cNvSpPr/>
          <p:nvPr/>
        </p:nvSpPr>
        <p:spPr>
          <a:xfrm>
            <a:off x="6513701" y="2283590"/>
            <a:ext cx="3482732" cy="1850259"/>
          </a:xfrm>
          <a:prstGeom prst="chevron">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0" name="CaixaDeTexto 39"/>
          <p:cNvSpPr txBox="1"/>
          <p:nvPr/>
        </p:nvSpPr>
        <p:spPr>
          <a:xfrm>
            <a:off x="494774" y="1582114"/>
            <a:ext cx="5457819" cy="461665"/>
          </a:xfrm>
          <a:prstGeom prst="rect">
            <a:avLst/>
          </a:prstGeom>
          <a:noFill/>
          <a:ln w="19050">
            <a:noFill/>
          </a:ln>
        </p:spPr>
        <p:txBody>
          <a:bodyPr wrap="square">
            <a:spAutoFit/>
          </a:bodyPr>
          <a:lstStyle/>
          <a:p>
            <a:pPr>
              <a:defRPr/>
            </a:pPr>
            <a:r>
              <a:rPr lang="en-US" sz="2400" b="1" dirty="0" smtClean="0">
                <a:solidFill>
                  <a:schemeClr val="tx1">
                    <a:lumMod val="65000"/>
                    <a:lumOff val="35000"/>
                  </a:schemeClr>
                </a:solidFill>
              </a:rPr>
              <a:t>Associates and in-house staff</a:t>
            </a:r>
          </a:p>
        </p:txBody>
      </p:sp>
      <p:pic>
        <p:nvPicPr>
          <p:cNvPr id="42" name="Imagem 41"/>
          <p:cNvPicPr>
            <a:picLocks noChangeAspect="1"/>
          </p:cNvPicPr>
          <p:nvPr/>
        </p:nvPicPr>
        <p:blipFill rotWithShape="1">
          <a:blip r:embed="rId6">
            <a:extLst>
              <a:ext uri="{28A0092B-C50C-407E-A947-70E740481C1C}">
                <a14:useLocalDpi xmlns:a14="http://schemas.microsoft.com/office/drawing/2010/main" val="0"/>
              </a:ext>
            </a:extLst>
          </a:blip>
          <a:srcRect r="83978" b="77707"/>
          <a:stretch/>
        </p:blipFill>
        <p:spPr>
          <a:xfrm>
            <a:off x="1354" y="0"/>
            <a:ext cx="1464589" cy="1146629"/>
          </a:xfrm>
          <a:prstGeom prst="rect">
            <a:avLst/>
          </a:prstGeom>
        </p:spPr>
      </p:pic>
      <p:sp>
        <p:nvSpPr>
          <p:cNvPr id="49" name="CaixaDeTexto 48"/>
          <p:cNvSpPr txBox="1"/>
          <p:nvPr/>
        </p:nvSpPr>
        <p:spPr>
          <a:xfrm>
            <a:off x="299949" y="3376376"/>
            <a:ext cx="2091743" cy="54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70000"/>
              </a:lnSpc>
              <a:defRPr/>
            </a:pPr>
            <a:r>
              <a:rPr lang="en-US" sz="1400" b="1" dirty="0" smtClean="0">
                <a:solidFill>
                  <a:schemeClr val="bg1"/>
                </a:solidFill>
              </a:rPr>
              <a:t>Committees, subcommittees and working groups</a:t>
            </a:r>
            <a:endParaRPr lang="en-US" sz="1400" b="1" dirty="0">
              <a:solidFill>
                <a:schemeClr val="bg1"/>
              </a:solidFill>
            </a:endParaRPr>
          </a:p>
        </p:txBody>
      </p:sp>
      <p:sp>
        <p:nvSpPr>
          <p:cNvPr id="50" name="CaixaDeTexto 49"/>
          <p:cNvSpPr txBox="1"/>
          <p:nvPr/>
        </p:nvSpPr>
        <p:spPr>
          <a:xfrm>
            <a:off x="2770837" y="3396709"/>
            <a:ext cx="1670534" cy="55444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70000"/>
              </a:lnSpc>
              <a:defRPr/>
            </a:pPr>
            <a:r>
              <a:rPr lang="en-US" sz="1400" b="1" dirty="0" smtClean="0">
                <a:solidFill>
                  <a:schemeClr val="bg1"/>
                </a:solidFill>
              </a:rPr>
              <a:t>Discussion and elaboration of policy suggestions</a:t>
            </a:r>
          </a:p>
        </p:txBody>
      </p:sp>
      <p:sp>
        <p:nvSpPr>
          <p:cNvPr id="51" name="CaixaDeTexto 50"/>
          <p:cNvSpPr txBox="1"/>
          <p:nvPr/>
        </p:nvSpPr>
        <p:spPr>
          <a:xfrm>
            <a:off x="4936519" y="3267130"/>
            <a:ext cx="2115451" cy="85606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ct val="70000"/>
              </a:lnSpc>
              <a:defRPr/>
            </a:pPr>
            <a:r>
              <a:rPr lang="en-US" sz="1400" b="1" dirty="0" smtClean="0">
                <a:solidFill>
                  <a:schemeClr val="bg1"/>
                </a:solidFill>
              </a:rPr>
              <a:t>Dialogue </a:t>
            </a:r>
            <a:r>
              <a:rPr lang="en-US" sz="1400" b="1" dirty="0">
                <a:solidFill>
                  <a:schemeClr val="bg1"/>
                </a:solidFill>
              </a:rPr>
              <a:t>with the government, </a:t>
            </a:r>
            <a:r>
              <a:rPr lang="en-US" sz="1400" b="1" dirty="0" smtClean="0">
                <a:solidFill>
                  <a:schemeClr val="bg1"/>
                </a:solidFill>
              </a:rPr>
              <a:t>issuing of position letters and </a:t>
            </a:r>
            <a:r>
              <a:rPr lang="en-US" sz="1400" b="1" dirty="0">
                <a:solidFill>
                  <a:schemeClr val="bg1"/>
                </a:solidFill>
              </a:rPr>
              <a:t>participation in public hearings</a:t>
            </a:r>
          </a:p>
        </p:txBody>
      </p:sp>
      <p:sp>
        <p:nvSpPr>
          <p:cNvPr id="52" name="CaixaDeTexto 51"/>
          <p:cNvSpPr txBox="1"/>
          <p:nvPr/>
        </p:nvSpPr>
        <p:spPr>
          <a:xfrm>
            <a:off x="7330864" y="3424839"/>
            <a:ext cx="1754715" cy="25282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70000"/>
              </a:lnSpc>
              <a:defRPr/>
            </a:pPr>
            <a:r>
              <a:rPr lang="en-US" sz="1400" b="1" dirty="0">
                <a:solidFill>
                  <a:schemeClr val="bg1"/>
                </a:solidFill>
              </a:rPr>
              <a:t>Market development</a:t>
            </a:r>
          </a:p>
        </p:txBody>
      </p:sp>
      <p:sp>
        <p:nvSpPr>
          <p:cNvPr id="43" name="Retângulo 2"/>
          <p:cNvSpPr>
            <a:spLocks noChangeArrowheads="1"/>
          </p:cNvSpPr>
          <p:nvPr/>
        </p:nvSpPr>
        <p:spPr bwMode="auto">
          <a:xfrm>
            <a:off x="529738" y="176058"/>
            <a:ext cx="68981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US" altLang="pt-BR" sz="2000" b="1" dirty="0">
                <a:solidFill>
                  <a:srgbClr val="0095D9"/>
                </a:solidFill>
              </a:rPr>
              <a:t>We promote </a:t>
            </a:r>
            <a:r>
              <a:rPr lang="en-US" altLang="pt-BR" sz="2000" b="1" dirty="0">
                <a:solidFill>
                  <a:srgbClr val="80C342"/>
                </a:solidFill>
              </a:rPr>
              <a:t>dialogue</a:t>
            </a:r>
            <a:r>
              <a:rPr lang="en-US" altLang="pt-BR" sz="2000" b="1" dirty="0">
                <a:solidFill>
                  <a:srgbClr val="0095D9"/>
                </a:solidFill>
              </a:rPr>
              <a:t> and defend the </a:t>
            </a:r>
            <a:r>
              <a:rPr lang="en-US" altLang="pt-BR" sz="2000" b="1" dirty="0" smtClean="0">
                <a:solidFill>
                  <a:srgbClr val="0095D9"/>
                </a:solidFill>
              </a:rPr>
              <a:t>interests </a:t>
            </a:r>
            <a:r>
              <a:rPr lang="en-US" altLang="pt-BR" sz="2000" b="1" dirty="0">
                <a:solidFill>
                  <a:srgbClr val="0095D9"/>
                </a:solidFill>
              </a:rPr>
              <a:t>of associates to increase the </a:t>
            </a:r>
            <a:r>
              <a:rPr lang="en-US" altLang="pt-BR" sz="2000" b="1" dirty="0">
                <a:solidFill>
                  <a:srgbClr val="80C342"/>
                </a:solidFill>
              </a:rPr>
              <a:t>attractiveness </a:t>
            </a:r>
            <a:r>
              <a:rPr lang="en-US" altLang="pt-BR" sz="2000" b="1" dirty="0">
                <a:solidFill>
                  <a:srgbClr val="0095D9"/>
                </a:solidFill>
              </a:rPr>
              <a:t>of the market and foster </a:t>
            </a:r>
            <a:endParaRPr lang="en-US" altLang="pt-BR" sz="2000" b="1" dirty="0" smtClean="0">
              <a:solidFill>
                <a:srgbClr val="0095D9"/>
              </a:solidFill>
            </a:endParaRPr>
          </a:p>
          <a:p>
            <a:pPr>
              <a:spcBef>
                <a:spcPct val="0"/>
              </a:spcBef>
              <a:buNone/>
            </a:pPr>
            <a:r>
              <a:rPr lang="en-US" altLang="pt-BR" sz="2000" b="1" dirty="0">
                <a:solidFill>
                  <a:srgbClr val="80C342"/>
                </a:solidFill>
              </a:rPr>
              <a:t>sustainable </a:t>
            </a:r>
            <a:r>
              <a:rPr lang="en-US" altLang="pt-BR" sz="2000" b="1" dirty="0" smtClean="0">
                <a:solidFill>
                  <a:srgbClr val="80C342"/>
                </a:solidFill>
              </a:rPr>
              <a:t>growth</a:t>
            </a:r>
            <a:endParaRPr lang="pt-BR" altLang="pt-BR" sz="2000" b="1" dirty="0">
              <a:solidFill>
                <a:srgbClr val="80C342"/>
              </a:solidFill>
            </a:endParaRPr>
          </a:p>
        </p:txBody>
      </p:sp>
      <p:pic>
        <p:nvPicPr>
          <p:cNvPr id="8" name="Imagem 7"/>
          <p:cNvPicPr>
            <a:picLocks noChangeAspect="1"/>
          </p:cNvPicPr>
          <p:nvPr/>
        </p:nvPicPr>
        <p:blipFill rotWithShape="1">
          <a:blip r:embed="rId7">
            <a:extLst>
              <a:ext uri="{28A0092B-C50C-407E-A947-70E740481C1C}">
                <a14:useLocalDpi xmlns:a14="http://schemas.microsoft.com/office/drawing/2010/main" val="0"/>
              </a:ext>
            </a:extLst>
          </a:blip>
          <a:srcRect l="67610" t="55000" r="23846" b="30000"/>
          <a:stretch/>
        </p:blipFill>
        <p:spPr>
          <a:xfrm>
            <a:off x="7658118" y="2527638"/>
            <a:ext cx="781050" cy="771526"/>
          </a:xfrm>
          <a:prstGeom prst="rect">
            <a:avLst/>
          </a:prstGeom>
        </p:spPr>
      </p:pic>
      <p:pic>
        <p:nvPicPr>
          <p:cNvPr id="30" name="Imagem 29"/>
          <p:cNvPicPr>
            <a:picLocks noChangeAspect="1"/>
          </p:cNvPicPr>
          <p:nvPr/>
        </p:nvPicPr>
        <p:blipFill rotWithShape="1">
          <a:blip r:embed="rId7">
            <a:extLst>
              <a:ext uri="{28A0092B-C50C-407E-A947-70E740481C1C}">
                <a14:useLocalDpi xmlns:a14="http://schemas.microsoft.com/office/drawing/2010/main" val="0"/>
              </a:ext>
            </a:extLst>
          </a:blip>
          <a:srcRect l="55314" t="53333" r="35516" b="29815"/>
          <a:stretch/>
        </p:blipFill>
        <p:spPr>
          <a:xfrm>
            <a:off x="5380516" y="2441910"/>
            <a:ext cx="838200" cy="866775"/>
          </a:xfrm>
          <a:prstGeom prst="rect">
            <a:avLst/>
          </a:prstGeom>
        </p:spPr>
      </p:pic>
      <p:pic>
        <p:nvPicPr>
          <p:cNvPr id="31" name="Imagem 30"/>
          <p:cNvPicPr>
            <a:picLocks noChangeAspect="1"/>
          </p:cNvPicPr>
          <p:nvPr/>
        </p:nvPicPr>
        <p:blipFill rotWithShape="1">
          <a:blip r:embed="rId7">
            <a:extLst>
              <a:ext uri="{28A0092B-C50C-407E-A947-70E740481C1C}">
                <a14:useLocalDpi xmlns:a14="http://schemas.microsoft.com/office/drawing/2010/main" val="0"/>
              </a:ext>
            </a:extLst>
          </a:blip>
          <a:srcRect l="45728" t="55185" r="45832" b="30185"/>
          <a:stretch/>
        </p:blipFill>
        <p:spPr>
          <a:xfrm>
            <a:off x="3199339" y="2540688"/>
            <a:ext cx="771526" cy="752475"/>
          </a:xfrm>
          <a:prstGeom prst="rect">
            <a:avLst/>
          </a:prstGeom>
        </p:spPr>
      </p:pic>
      <p:pic>
        <p:nvPicPr>
          <p:cNvPr id="32" name="Imagem 31"/>
          <p:cNvPicPr>
            <a:picLocks noChangeAspect="1"/>
          </p:cNvPicPr>
          <p:nvPr/>
        </p:nvPicPr>
        <p:blipFill rotWithShape="1">
          <a:blip r:embed="rId7">
            <a:extLst>
              <a:ext uri="{28A0092B-C50C-407E-A947-70E740481C1C}">
                <a14:useLocalDpi xmlns:a14="http://schemas.microsoft.com/office/drawing/2010/main" val="0"/>
              </a:ext>
            </a:extLst>
          </a:blip>
          <a:srcRect l="36038" t="55000" r="55522" b="30370"/>
          <a:stretch/>
        </p:blipFill>
        <p:spPr>
          <a:xfrm>
            <a:off x="733648" y="2531164"/>
            <a:ext cx="771525" cy="752476"/>
          </a:xfrm>
          <a:prstGeom prst="rect">
            <a:avLst/>
          </a:prstGeom>
        </p:spPr>
      </p:pic>
      <p:pic>
        <p:nvPicPr>
          <p:cNvPr id="24" name="Imagem 23"/>
          <p:cNvPicPr>
            <a:picLocks noChangeAspect="1"/>
          </p:cNvPicPr>
          <p:nvPr/>
        </p:nvPicPr>
        <p:blipFill rotWithShape="1">
          <a:blip r:embed="rId8">
            <a:extLst>
              <a:ext uri="{28A0092B-C50C-407E-A947-70E740481C1C}">
                <a14:useLocalDpi xmlns:a14="http://schemas.microsoft.com/office/drawing/2010/main" val="0"/>
              </a:ext>
            </a:extLst>
          </a:blip>
          <a:srcRect l="1" t="18442" r="38607" b="61928"/>
          <a:stretch/>
        </p:blipFill>
        <p:spPr>
          <a:xfrm>
            <a:off x="5320511" y="705998"/>
            <a:ext cx="5319290" cy="956981"/>
          </a:xfrm>
          <a:prstGeom prst="rect">
            <a:avLst/>
          </a:prstGeom>
        </p:spPr>
      </p:pic>
      <p:pic>
        <p:nvPicPr>
          <p:cNvPr id="25" name="Imagem 24"/>
          <p:cNvPicPr>
            <a:picLocks noChangeAspect="1"/>
          </p:cNvPicPr>
          <p:nvPr/>
        </p:nvPicPr>
        <p:blipFill rotWithShape="1">
          <a:blip r:embed="rId9">
            <a:extLst>
              <a:ext uri="{28A0092B-C50C-407E-A947-70E740481C1C}">
                <a14:useLocalDpi xmlns:a14="http://schemas.microsoft.com/office/drawing/2010/main" val="0"/>
              </a:ext>
            </a:extLst>
          </a:blip>
          <a:srcRect l="12084" t="21868" r="80936" b="64616"/>
          <a:stretch/>
        </p:blipFill>
        <p:spPr>
          <a:xfrm>
            <a:off x="6614426" y="927552"/>
            <a:ext cx="550574" cy="599880"/>
          </a:xfrm>
          <a:prstGeom prst="rect">
            <a:avLst/>
          </a:prstGeom>
          <a:noFill/>
          <a:ln>
            <a:noFill/>
          </a:ln>
        </p:spPr>
      </p:pic>
      <p:sp>
        <p:nvSpPr>
          <p:cNvPr id="26" name="Retângulo 25"/>
          <p:cNvSpPr/>
          <p:nvPr/>
        </p:nvSpPr>
        <p:spPr>
          <a:xfrm>
            <a:off x="7114199" y="1009592"/>
            <a:ext cx="1398844" cy="400110"/>
          </a:xfrm>
          <a:prstGeom prst="rect">
            <a:avLst/>
          </a:prstGeom>
        </p:spPr>
        <p:txBody>
          <a:bodyPr wrap="none">
            <a:spAutoFit/>
          </a:bodyPr>
          <a:lstStyle/>
          <a:p>
            <a:pPr>
              <a:defRPr/>
            </a:pPr>
            <a:r>
              <a:rPr lang="pt-BR" sz="2000" b="1" dirty="0" smtClean="0">
                <a:solidFill>
                  <a:schemeClr val="bg1"/>
                </a:solidFill>
              </a:rPr>
              <a:t>REPRESENT</a:t>
            </a:r>
            <a:endParaRPr lang="pt-BR" sz="2000" b="1" dirty="0">
              <a:solidFill>
                <a:schemeClr val="bg1"/>
              </a:solidFill>
            </a:endParaRPr>
          </a:p>
        </p:txBody>
      </p:sp>
    </p:spTree>
    <p:extLst>
      <p:ext uri="{BB962C8B-B14F-4D97-AF65-F5344CB8AC3E}">
        <p14:creationId xmlns:p14="http://schemas.microsoft.com/office/powerpoint/2010/main" val="119004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 calcmode="lin" valueType="num">
                                      <p:cBhvr>
                                        <p:cTn id="30" dur="500" fill="hold"/>
                                        <p:tgtEl>
                                          <p:spTgt spid="32"/>
                                        </p:tgtEl>
                                        <p:attrNameLst>
                                          <p:attrName>style.rotation</p:attrName>
                                        </p:attrNameLst>
                                      </p:cBhvr>
                                      <p:tavLst>
                                        <p:tav tm="0">
                                          <p:val>
                                            <p:fltVal val="360"/>
                                          </p:val>
                                        </p:tav>
                                        <p:tav tm="100000">
                                          <p:val>
                                            <p:fltVal val="0"/>
                                          </p:val>
                                        </p:tav>
                                      </p:tavLst>
                                    </p:anim>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par>
                          <p:cTn id="35" fill="hold">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 calcmode="lin" valueType="num">
                                      <p:cBhvr>
                                        <p:cTn id="40" dur="500" fill="hold"/>
                                        <p:tgtEl>
                                          <p:spTgt spid="31"/>
                                        </p:tgtEl>
                                        <p:attrNameLst>
                                          <p:attrName>style.rotation</p:attrName>
                                        </p:attrNameLst>
                                      </p:cBhvr>
                                      <p:tavLst>
                                        <p:tav tm="0">
                                          <p:val>
                                            <p:fltVal val="360"/>
                                          </p:val>
                                        </p:tav>
                                        <p:tav tm="100000">
                                          <p:val>
                                            <p:fltVal val="0"/>
                                          </p:val>
                                        </p:tav>
                                      </p:tavLst>
                                    </p:anim>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par>
                          <p:cTn id="45" fill="hold">
                            <p:stCondLst>
                              <p:cond delay="2500"/>
                            </p:stCondLst>
                            <p:childTnLst>
                              <p:par>
                                <p:cTn id="46" presetID="49" presetClass="entr" presetSubtype="0" decel="10000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 calcmode="lin" valueType="num">
                                      <p:cBhvr>
                                        <p:cTn id="50" dur="500" fill="hold"/>
                                        <p:tgtEl>
                                          <p:spTgt spid="30"/>
                                        </p:tgtEl>
                                        <p:attrNameLst>
                                          <p:attrName>style.rotation</p:attrName>
                                        </p:attrNameLst>
                                      </p:cBhvr>
                                      <p:tavLst>
                                        <p:tav tm="0">
                                          <p:val>
                                            <p:fltVal val="360"/>
                                          </p:val>
                                        </p:tav>
                                        <p:tav tm="100000">
                                          <p:val>
                                            <p:fltVal val="0"/>
                                          </p:val>
                                        </p:tav>
                                      </p:tavLst>
                                    </p:anim>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par>
                          <p:cTn id="55" fill="hold">
                            <p:stCondLst>
                              <p:cond delay="3000"/>
                            </p:stCondLst>
                            <p:childTnLst>
                              <p:par>
                                <p:cTn id="56" presetID="49" presetClass="entr" presetSubtype="0" decel="10000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 calcmode="lin" valueType="num">
                                      <p:cBhvr>
                                        <p:cTn id="60" dur="500" fill="hold"/>
                                        <p:tgtEl>
                                          <p:spTgt spid="8"/>
                                        </p:tgtEl>
                                        <p:attrNameLst>
                                          <p:attrName>style.rotation</p:attrName>
                                        </p:attrNameLst>
                                      </p:cBhvr>
                                      <p:tavLst>
                                        <p:tav tm="0">
                                          <p:val>
                                            <p:fltVal val="360"/>
                                          </p:val>
                                        </p:tav>
                                        <p:tav tm="100000">
                                          <p:val>
                                            <p:fltVal val="0"/>
                                          </p:val>
                                        </p:tav>
                                      </p:tavLst>
                                    </p:anim>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par>
                          <p:cTn id="65" fill="hold">
                            <p:stCondLst>
                              <p:cond delay="3500"/>
                            </p:stCondLst>
                            <p:childTnLst>
                              <p:par>
                                <p:cTn id="66" presetID="2" presetClass="entr" presetSubtype="1" decel="10000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0-#ppt_h/2"/>
                                          </p:val>
                                        </p:tav>
                                        <p:tav tm="100000">
                                          <p:val>
                                            <p:strVal val="#ppt_y"/>
                                          </p:val>
                                        </p:tav>
                                      </p:tavLst>
                                    </p:anim>
                                  </p:childTnLst>
                                </p:cTn>
                              </p:par>
                            </p:childTnLst>
                          </p:cTn>
                        </p:par>
                        <p:par>
                          <p:cTn id="70" fill="hold">
                            <p:stCondLst>
                              <p:cond delay="4000"/>
                            </p:stCondLst>
                            <p:childTnLst>
                              <p:par>
                                <p:cTn id="71" presetID="22" presetClass="entr" presetSubtype="4" fill="hold"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wipe(down)">
                                      <p:cBhvr>
                                        <p:cTn id="7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7" grpId="0" animBg="1"/>
      <p:bldP spid="28" grpId="0" animBg="1"/>
      <p:bldP spid="40"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513052" y="2368880"/>
            <a:ext cx="1241515" cy="2774620"/>
          </a:xfrm>
          <a:prstGeom prst="rect">
            <a:avLst/>
          </a:prstGeom>
          <a:noFill/>
          <a:ln w="1270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p>
        </p:txBody>
      </p:sp>
      <p:sp>
        <p:nvSpPr>
          <p:cNvPr id="26" name="Retângulo 25"/>
          <p:cNvSpPr/>
          <p:nvPr/>
        </p:nvSpPr>
        <p:spPr>
          <a:xfrm>
            <a:off x="342900" y="2324100"/>
            <a:ext cx="1123043"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4" name="Retângulo 223"/>
          <p:cNvSpPr/>
          <p:nvPr/>
        </p:nvSpPr>
        <p:spPr>
          <a:xfrm>
            <a:off x="3276600" y="2324100"/>
            <a:ext cx="1123043"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5" name="Retângulo 224"/>
          <p:cNvSpPr/>
          <p:nvPr/>
        </p:nvSpPr>
        <p:spPr>
          <a:xfrm>
            <a:off x="6152243" y="2324100"/>
            <a:ext cx="1188358"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2" name="Grupo 81"/>
          <p:cNvGrpSpPr/>
          <p:nvPr/>
        </p:nvGrpSpPr>
        <p:grpSpPr>
          <a:xfrm>
            <a:off x="5320511" y="383531"/>
            <a:ext cx="5319290" cy="956981"/>
            <a:chOff x="5320511" y="705998"/>
            <a:chExt cx="5319290" cy="956981"/>
          </a:xfrm>
        </p:grpSpPr>
        <p:pic>
          <p:nvPicPr>
            <p:cNvPr id="83" name="Imagem 82"/>
            <p:cNvPicPr>
              <a:picLocks noChangeAspect="1"/>
            </p:cNvPicPr>
            <p:nvPr/>
          </p:nvPicPr>
          <p:blipFill rotWithShape="1">
            <a:blip r:embed="rId3">
              <a:extLst>
                <a:ext uri="{28A0092B-C50C-407E-A947-70E740481C1C}">
                  <a14:useLocalDpi xmlns:a14="http://schemas.microsoft.com/office/drawing/2010/main" val="0"/>
                </a:ext>
              </a:extLst>
            </a:blip>
            <a:srcRect l="-256" t="38738" r="38864" b="41632"/>
            <a:stretch/>
          </p:blipFill>
          <p:spPr>
            <a:xfrm>
              <a:off x="5320511" y="705998"/>
              <a:ext cx="5319290" cy="956981"/>
            </a:xfrm>
            <a:prstGeom prst="rect">
              <a:avLst/>
            </a:prstGeom>
          </p:spPr>
        </p:pic>
        <p:sp>
          <p:nvSpPr>
            <p:cNvPr id="84" name="Retângulo 83"/>
            <p:cNvSpPr/>
            <p:nvPr/>
          </p:nvSpPr>
          <p:spPr>
            <a:xfrm>
              <a:off x="7114199" y="1009592"/>
              <a:ext cx="1827936" cy="400110"/>
            </a:xfrm>
            <a:prstGeom prst="rect">
              <a:avLst/>
            </a:prstGeom>
          </p:spPr>
          <p:txBody>
            <a:bodyPr wrap="none">
              <a:spAutoFit/>
            </a:bodyPr>
            <a:lstStyle/>
            <a:p>
              <a:pPr>
                <a:defRPr/>
              </a:pPr>
              <a:r>
                <a:rPr lang="pt-BR" sz="2000" b="1" dirty="0" smtClean="0">
                  <a:solidFill>
                    <a:schemeClr val="bg1"/>
                  </a:solidFill>
                </a:rPr>
                <a:t>SELF-REGULATE</a:t>
              </a:r>
              <a:endParaRPr lang="pt-BR" sz="2000" b="1" dirty="0">
                <a:solidFill>
                  <a:schemeClr val="bg1"/>
                </a:solidFill>
              </a:endParaRPr>
            </a:p>
          </p:txBody>
        </p:sp>
        <p:pic>
          <p:nvPicPr>
            <p:cNvPr id="87" name="Imagem 86"/>
            <p:cNvPicPr>
              <a:picLocks noChangeAspect="1"/>
            </p:cNvPicPr>
            <p:nvPr/>
          </p:nvPicPr>
          <p:blipFill rotWithShape="1">
            <a:blip r:embed="rId4">
              <a:extLst>
                <a:ext uri="{28A0092B-C50C-407E-A947-70E740481C1C}">
                  <a14:useLocalDpi xmlns:a14="http://schemas.microsoft.com/office/drawing/2010/main" val="0"/>
                </a:ext>
              </a:extLst>
            </a:blip>
            <a:srcRect l="12292" t="21128" r="80416" b="64245"/>
            <a:stretch/>
          </p:blipFill>
          <p:spPr>
            <a:xfrm>
              <a:off x="6629279" y="833065"/>
              <a:ext cx="545204" cy="615302"/>
            </a:xfrm>
            <a:prstGeom prst="rect">
              <a:avLst/>
            </a:prstGeom>
            <a:noFill/>
            <a:ln>
              <a:noFill/>
            </a:ln>
          </p:spPr>
        </p:pic>
      </p:grpSp>
      <p:pic>
        <p:nvPicPr>
          <p:cNvPr id="88" name="Imagem 87"/>
          <p:cNvPicPr>
            <a:picLocks noChangeAspect="1"/>
          </p:cNvPicPr>
          <p:nvPr/>
        </p:nvPicPr>
        <p:blipFill rotWithShape="1">
          <a:blip r:embed="rId5">
            <a:extLst>
              <a:ext uri="{28A0092B-C50C-407E-A947-70E740481C1C}">
                <a14:useLocalDpi xmlns:a14="http://schemas.microsoft.com/office/drawing/2010/main" val="0"/>
              </a:ext>
            </a:extLst>
          </a:blip>
          <a:srcRect r="83978" b="77707"/>
          <a:stretch/>
        </p:blipFill>
        <p:spPr>
          <a:xfrm>
            <a:off x="1354" y="0"/>
            <a:ext cx="1464589" cy="1146629"/>
          </a:xfrm>
          <a:prstGeom prst="rect">
            <a:avLst/>
          </a:prstGeom>
        </p:spPr>
      </p:pic>
      <p:sp>
        <p:nvSpPr>
          <p:cNvPr id="90" name="Retângulo 2"/>
          <p:cNvSpPr>
            <a:spLocks noChangeArrowheads="1"/>
          </p:cNvSpPr>
          <p:nvPr/>
        </p:nvSpPr>
        <p:spPr bwMode="auto">
          <a:xfrm>
            <a:off x="529738" y="176058"/>
            <a:ext cx="72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en-US" altLang="pt-BR" sz="2000" b="1" dirty="0" smtClean="0">
                <a:solidFill>
                  <a:srgbClr val="0095D9"/>
                </a:solidFill>
              </a:rPr>
              <a:t>A private and </a:t>
            </a:r>
            <a:r>
              <a:rPr lang="en-US" altLang="pt-BR" sz="2000" b="1" dirty="0">
                <a:solidFill>
                  <a:srgbClr val="0095D9"/>
                </a:solidFill>
              </a:rPr>
              <a:t>voluntary </a:t>
            </a:r>
            <a:r>
              <a:rPr lang="en-US" altLang="pt-BR" sz="2000" b="1" dirty="0" smtClean="0">
                <a:solidFill>
                  <a:srgbClr val="0095D9"/>
                </a:solidFill>
              </a:rPr>
              <a:t>self-regulation model </a:t>
            </a:r>
            <a:endParaRPr lang="en-US" altLang="pt-BR" sz="2000" b="1" dirty="0">
              <a:solidFill>
                <a:srgbClr val="0095D9"/>
              </a:solidFill>
            </a:endParaRPr>
          </a:p>
        </p:txBody>
      </p:sp>
      <p:pic>
        <p:nvPicPr>
          <p:cNvPr id="2" name="Imagem 1"/>
          <p:cNvPicPr>
            <a:picLocks noChangeAspect="1"/>
          </p:cNvPicPr>
          <p:nvPr/>
        </p:nvPicPr>
        <p:blipFill rotWithShape="1">
          <a:blip r:embed="rId6">
            <a:extLst>
              <a:ext uri="{28A0092B-C50C-407E-A947-70E740481C1C}">
                <a14:useLocalDpi xmlns:a14="http://schemas.microsoft.com/office/drawing/2010/main" val="0"/>
              </a:ext>
            </a:extLst>
          </a:blip>
          <a:srcRect l="6932" t="34074" r="85983" b="52099"/>
          <a:stretch/>
        </p:blipFill>
        <p:spPr>
          <a:xfrm>
            <a:off x="634999" y="1249909"/>
            <a:ext cx="647701" cy="711200"/>
          </a:xfrm>
          <a:prstGeom prst="rect">
            <a:avLst/>
          </a:prstGeom>
        </p:spPr>
      </p:pic>
      <p:pic>
        <p:nvPicPr>
          <p:cNvPr id="89" name="Imagem 88"/>
          <p:cNvPicPr>
            <a:picLocks noChangeAspect="1"/>
          </p:cNvPicPr>
          <p:nvPr/>
        </p:nvPicPr>
        <p:blipFill rotWithShape="1">
          <a:blip r:embed="rId6">
            <a:extLst>
              <a:ext uri="{28A0092B-C50C-407E-A947-70E740481C1C}">
                <a14:useLocalDpi xmlns:a14="http://schemas.microsoft.com/office/drawing/2010/main" val="0"/>
              </a:ext>
            </a:extLst>
          </a:blip>
          <a:srcRect l="21802" t="33086" r="69867" b="52099"/>
          <a:stretch/>
        </p:blipFill>
        <p:spPr>
          <a:xfrm>
            <a:off x="1994327" y="1199109"/>
            <a:ext cx="761573" cy="762000"/>
          </a:xfrm>
          <a:prstGeom prst="rect">
            <a:avLst/>
          </a:prstGeom>
        </p:spPr>
      </p:pic>
      <p:pic>
        <p:nvPicPr>
          <p:cNvPr id="91" name="Imagem 90"/>
          <p:cNvPicPr>
            <a:picLocks noChangeAspect="1"/>
          </p:cNvPicPr>
          <p:nvPr/>
        </p:nvPicPr>
        <p:blipFill rotWithShape="1">
          <a:blip r:embed="rId6">
            <a:extLst>
              <a:ext uri="{28A0092B-C50C-407E-A947-70E740481C1C}">
                <a14:useLocalDpi xmlns:a14="http://schemas.microsoft.com/office/drawing/2010/main" val="0"/>
              </a:ext>
            </a:extLst>
          </a:blip>
          <a:srcRect l="37739" t="33037" r="54446" b="52099"/>
          <a:stretch/>
        </p:blipFill>
        <p:spPr>
          <a:xfrm>
            <a:off x="3451189" y="1196578"/>
            <a:ext cx="714411" cy="764532"/>
          </a:xfrm>
          <a:prstGeom prst="rect">
            <a:avLst/>
          </a:prstGeom>
        </p:spPr>
      </p:pic>
      <p:pic>
        <p:nvPicPr>
          <p:cNvPr id="98" name="Imagem 97"/>
          <p:cNvPicPr>
            <a:picLocks noChangeAspect="1"/>
          </p:cNvPicPr>
          <p:nvPr/>
        </p:nvPicPr>
        <p:blipFill rotWithShape="1">
          <a:blip r:embed="rId6">
            <a:extLst>
              <a:ext uri="{28A0092B-C50C-407E-A947-70E740481C1C}">
                <a14:useLocalDpi xmlns:a14="http://schemas.microsoft.com/office/drawing/2010/main" val="0"/>
              </a:ext>
            </a:extLst>
          </a:blip>
          <a:srcRect l="53334" t="32840" r="38886" b="52345"/>
          <a:stretch/>
        </p:blipFill>
        <p:spPr>
          <a:xfrm>
            <a:off x="4876801" y="1186409"/>
            <a:ext cx="711200" cy="762000"/>
          </a:xfrm>
          <a:prstGeom prst="rect">
            <a:avLst/>
          </a:prstGeom>
        </p:spPr>
      </p:pic>
      <p:pic>
        <p:nvPicPr>
          <p:cNvPr id="100" name="Imagem 99"/>
          <p:cNvPicPr>
            <a:picLocks noChangeAspect="1"/>
          </p:cNvPicPr>
          <p:nvPr/>
        </p:nvPicPr>
        <p:blipFill rotWithShape="1">
          <a:blip r:embed="rId6">
            <a:extLst>
              <a:ext uri="{28A0092B-C50C-407E-A947-70E740481C1C}">
                <a14:useLocalDpi xmlns:a14="http://schemas.microsoft.com/office/drawing/2010/main" val="0"/>
              </a:ext>
            </a:extLst>
          </a:blip>
          <a:srcRect l="69589" t="33580" r="22631" b="51358"/>
          <a:stretch/>
        </p:blipFill>
        <p:spPr>
          <a:xfrm>
            <a:off x="6362701" y="1224509"/>
            <a:ext cx="711200" cy="774700"/>
          </a:xfrm>
          <a:prstGeom prst="rect">
            <a:avLst/>
          </a:prstGeom>
        </p:spPr>
      </p:pic>
      <p:pic>
        <p:nvPicPr>
          <p:cNvPr id="104" name="Imagem 103"/>
          <p:cNvPicPr>
            <a:picLocks noChangeAspect="1"/>
          </p:cNvPicPr>
          <p:nvPr/>
        </p:nvPicPr>
        <p:blipFill rotWithShape="1">
          <a:blip r:embed="rId6">
            <a:extLst>
              <a:ext uri="{28A0092B-C50C-407E-A947-70E740481C1C}">
                <a14:useLocalDpi xmlns:a14="http://schemas.microsoft.com/office/drawing/2010/main" val="0"/>
              </a:ext>
            </a:extLst>
          </a:blip>
          <a:srcRect l="84177" t="34321" r="6931" b="52839"/>
          <a:stretch/>
        </p:blipFill>
        <p:spPr>
          <a:xfrm>
            <a:off x="7696201" y="1326109"/>
            <a:ext cx="812800" cy="660400"/>
          </a:xfrm>
          <a:prstGeom prst="rect">
            <a:avLst/>
          </a:prstGeom>
        </p:spPr>
      </p:pic>
      <p:grpSp>
        <p:nvGrpSpPr>
          <p:cNvPr id="20" name="Grupo 19"/>
          <p:cNvGrpSpPr/>
          <p:nvPr/>
        </p:nvGrpSpPr>
        <p:grpSpPr>
          <a:xfrm>
            <a:off x="952500" y="3018789"/>
            <a:ext cx="927100" cy="1210311"/>
            <a:chOff x="952500" y="3018789"/>
            <a:chExt cx="927100" cy="1210311"/>
          </a:xfrm>
        </p:grpSpPr>
        <p:cxnSp>
          <p:nvCxnSpPr>
            <p:cNvPr id="8" name="Conector reto 7"/>
            <p:cNvCxnSpPr/>
            <p:nvPr/>
          </p:nvCxnSpPr>
          <p:spPr>
            <a:xfrm>
              <a:off x="952500" y="3018789"/>
              <a:ext cx="0" cy="1210311"/>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952500" y="3027680"/>
              <a:ext cx="9271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0" name="Conector reto 189"/>
            <p:cNvCxnSpPr/>
            <p:nvPr/>
          </p:nvCxnSpPr>
          <p:spPr>
            <a:xfrm>
              <a:off x="952500" y="4216400"/>
              <a:ext cx="9271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2032000" y="2695469"/>
            <a:ext cx="1358900" cy="1866900"/>
            <a:chOff x="2032000" y="2695469"/>
            <a:chExt cx="1358900" cy="1866900"/>
          </a:xfrm>
        </p:grpSpPr>
        <p:cxnSp>
          <p:nvCxnSpPr>
            <p:cNvPr id="191" name="Conector reto 190"/>
            <p:cNvCxnSpPr/>
            <p:nvPr/>
          </p:nvCxnSpPr>
          <p:spPr>
            <a:xfrm>
              <a:off x="2032000" y="3035300"/>
              <a:ext cx="9271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2" name="Conector reto 191"/>
            <p:cNvCxnSpPr/>
            <p:nvPr/>
          </p:nvCxnSpPr>
          <p:spPr>
            <a:xfrm>
              <a:off x="2959100" y="2695469"/>
              <a:ext cx="0" cy="924031"/>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3" name="Conector reto 192"/>
            <p:cNvCxnSpPr/>
            <p:nvPr/>
          </p:nvCxnSpPr>
          <p:spPr>
            <a:xfrm>
              <a:off x="2959100" y="26954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4" name="Conector reto 193"/>
            <p:cNvCxnSpPr/>
            <p:nvPr/>
          </p:nvCxnSpPr>
          <p:spPr>
            <a:xfrm>
              <a:off x="2959100" y="31526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5" name="Conector reto 194"/>
            <p:cNvCxnSpPr/>
            <p:nvPr/>
          </p:nvCxnSpPr>
          <p:spPr>
            <a:xfrm>
              <a:off x="2959100" y="36225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6" name="Conector reto 195"/>
            <p:cNvCxnSpPr/>
            <p:nvPr/>
          </p:nvCxnSpPr>
          <p:spPr>
            <a:xfrm>
              <a:off x="2032000" y="4216400"/>
              <a:ext cx="9271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7" name="Conector reto 196"/>
            <p:cNvCxnSpPr/>
            <p:nvPr/>
          </p:nvCxnSpPr>
          <p:spPr>
            <a:xfrm>
              <a:off x="2959100" y="4038600"/>
              <a:ext cx="0" cy="52070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8" name="Conector reto 197"/>
            <p:cNvCxnSpPr/>
            <p:nvPr/>
          </p:nvCxnSpPr>
          <p:spPr>
            <a:xfrm>
              <a:off x="2959100" y="40416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199" name="Conector reto 198"/>
            <p:cNvCxnSpPr/>
            <p:nvPr/>
          </p:nvCxnSpPr>
          <p:spPr>
            <a:xfrm>
              <a:off x="2959100" y="45623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a:off x="5803900" y="2695469"/>
            <a:ext cx="1921365" cy="2235200"/>
            <a:chOff x="5803900" y="2695469"/>
            <a:chExt cx="1921365" cy="2235200"/>
          </a:xfrm>
        </p:grpSpPr>
        <p:cxnSp>
          <p:nvCxnSpPr>
            <p:cNvPr id="201" name="Conector reto 200"/>
            <p:cNvCxnSpPr/>
            <p:nvPr/>
          </p:nvCxnSpPr>
          <p:spPr>
            <a:xfrm>
              <a:off x="5803900" y="2695469"/>
              <a:ext cx="396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4" name="Conector reto 203"/>
            <p:cNvCxnSpPr/>
            <p:nvPr/>
          </p:nvCxnSpPr>
          <p:spPr>
            <a:xfrm>
              <a:off x="5803900" y="3635269"/>
              <a:ext cx="1908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5" name="Conector reto 204"/>
            <p:cNvCxnSpPr/>
            <p:nvPr/>
          </p:nvCxnSpPr>
          <p:spPr>
            <a:xfrm>
              <a:off x="5803900" y="3254269"/>
              <a:ext cx="396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6" name="Conector reto 205"/>
            <p:cNvCxnSpPr/>
            <p:nvPr/>
          </p:nvCxnSpPr>
          <p:spPr>
            <a:xfrm>
              <a:off x="7284952" y="3254269"/>
              <a:ext cx="432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7" name="Conector reto 206"/>
            <p:cNvCxnSpPr/>
            <p:nvPr/>
          </p:nvCxnSpPr>
          <p:spPr>
            <a:xfrm>
              <a:off x="5803900" y="4079769"/>
              <a:ext cx="360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8" name="Conector reto 207"/>
            <p:cNvCxnSpPr/>
            <p:nvPr/>
          </p:nvCxnSpPr>
          <p:spPr>
            <a:xfrm>
              <a:off x="5803900" y="4575069"/>
              <a:ext cx="396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9" name="Conector reto 208"/>
            <p:cNvCxnSpPr/>
            <p:nvPr/>
          </p:nvCxnSpPr>
          <p:spPr>
            <a:xfrm>
              <a:off x="7293265" y="4575069"/>
              <a:ext cx="432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10" name="Conector reto 209"/>
            <p:cNvCxnSpPr/>
            <p:nvPr/>
          </p:nvCxnSpPr>
          <p:spPr>
            <a:xfrm>
              <a:off x="5812213" y="4930669"/>
              <a:ext cx="1908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4326622" y="2695469"/>
            <a:ext cx="443158" cy="2247990"/>
            <a:chOff x="4326622" y="2695469"/>
            <a:chExt cx="443158" cy="2247990"/>
          </a:xfrm>
        </p:grpSpPr>
        <p:cxnSp>
          <p:nvCxnSpPr>
            <p:cNvPr id="200" name="Conector reto 199"/>
            <p:cNvCxnSpPr/>
            <p:nvPr/>
          </p:nvCxnSpPr>
          <p:spPr>
            <a:xfrm>
              <a:off x="4330700" y="26954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2" name="Conector reto 201"/>
            <p:cNvCxnSpPr/>
            <p:nvPr/>
          </p:nvCxnSpPr>
          <p:spPr>
            <a:xfrm>
              <a:off x="4326622" y="3165369"/>
              <a:ext cx="252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03" name="Conector reto 202"/>
            <p:cNvCxnSpPr/>
            <p:nvPr/>
          </p:nvCxnSpPr>
          <p:spPr>
            <a:xfrm>
              <a:off x="4330700" y="3635269"/>
              <a:ext cx="4318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11" name="Conector reto 210"/>
            <p:cNvCxnSpPr/>
            <p:nvPr/>
          </p:nvCxnSpPr>
          <p:spPr>
            <a:xfrm>
              <a:off x="4579603" y="2811559"/>
              <a:ext cx="0" cy="50400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16" name="Conector reto 215"/>
            <p:cNvCxnSpPr/>
            <p:nvPr/>
          </p:nvCxnSpPr>
          <p:spPr>
            <a:xfrm>
              <a:off x="4581391" y="3305069"/>
              <a:ext cx="180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17" name="Conector reto 216"/>
            <p:cNvCxnSpPr/>
            <p:nvPr/>
          </p:nvCxnSpPr>
          <p:spPr>
            <a:xfrm>
              <a:off x="4581391" y="2804689"/>
              <a:ext cx="180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18" name="Conector reto 217"/>
            <p:cNvCxnSpPr/>
            <p:nvPr/>
          </p:nvCxnSpPr>
          <p:spPr>
            <a:xfrm>
              <a:off x="4343400" y="4536969"/>
              <a:ext cx="252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19" name="Conector reto 218"/>
            <p:cNvCxnSpPr/>
            <p:nvPr/>
          </p:nvCxnSpPr>
          <p:spPr>
            <a:xfrm>
              <a:off x="4579603" y="4043459"/>
              <a:ext cx="0" cy="90000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20" name="Conector reto 219"/>
            <p:cNvCxnSpPr/>
            <p:nvPr/>
          </p:nvCxnSpPr>
          <p:spPr>
            <a:xfrm>
              <a:off x="4589780" y="4536969"/>
              <a:ext cx="180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21" name="Conector reto 220"/>
            <p:cNvCxnSpPr/>
            <p:nvPr/>
          </p:nvCxnSpPr>
          <p:spPr>
            <a:xfrm>
              <a:off x="4581391" y="4036589"/>
              <a:ext cx="180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22" name="Conector reto 221"/>
            <p:cNvCxnSpPr/>
            <p:nvPr/>
          </p:nvCxnSpPr>
          <p:spPr>
            <a:xfrm>
              <a:off x="4326622" y="4130569"/>
              <a:ext cx="252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cxnSp>
          <p:nvCxnSpPr>
            <p:cNvPr id="223" name="Conector reto 222"/>
            <p:cNvCxnSpPr/>
            <p:nvPr/>
          </p:nvCxnSpPr>
          <p:spPr>
            <a:xfrm>
              <a:off x="4589780" y="4930669"/>
              <a:ext cx="180000" cy="0"/>
            </a:xfrm>
            <a:prstGeom prst="line">
              <a:avLst/>
            </a:prstGeom>
            <a:ln>
              <a:solidFill>
                <a:srgbClr val="4C4D4F"/>
              </a:solidFill>
            </a:ln>
          </p:spPr>
          <p:style>
            <a:lnRef idx="1">
              <a:schemeClr val="accent1"/>
            </a:lnRef>
            <a:fillRef idx="0">
              <a:schemeClr val="accent1"/>
            </a:fillRef>
            <a:effectRef idx="0">
              <a:schemeClr val="accent1"/>
            </a:effectRef>
            <a:fontRef idx="minor">
              <a:schemeClr val="tx1"/>
            </a:fontRef>
          </p:style>
        </p:cxnSp>
      </p:grpSp>
      <p:grpSp>
        <p:nvGrpSpPr>
          <p:cNvPr id="30" name="Grupo 29"/>
          <p:cNvGrpSpPr/>
          <p:nvPr/>
        </p:nvGrpSpPr>
        <p:grpSpPr>
          <a:xfrm>
            <a:off x="6211418" y="2468083"/>
            <a:ext cx="1080000" cy="2226197"/>
            <a:chOff x="6211418" y="2468083"/>
            <a:chExt cx="1080000" cy="2226197"/>
          </a:xfrm>
        </p:grpSpPr>
        <p:sp>
          <p:nvSpPr>
            <p:cNvPr id="165" name="Retângulo 164"/>
            <p:cNvSpPr/>
            <p:nvPr/>
          </p:nvSpPr>
          <p:spPr>
            <a:xfrm>
              <a:off x="6211418" y="2468083"/>
              <a:ext cx="1080000" cy="535531"/>
            </a:xfrm>
            <a:prstGeom prst="rect">
              <a:avLst/>
            </a:prstGeom>
            <a:ln>
              <a:solidFill>
                <a:srgbClr val="FCAF17"/>
              </a:solidFill>
            </a:ln>
          </p:spPr>
          <p:txBody>
            <a:bodyPr wrap="square">
              <a:spAutoFit/>
            </a:bodyPr>
            <a:lstStyle/>
            <a:p>
              <a:pPr algn="ctr">
                <a:lnSpc>
                  <a:spcPct val="80000"/>
                </a:lnSpc>
              </a:pPr>
              <a:r>
                <a:rPr lang="pt-BR" sz="1200" dirty="0">
                  <a:solidFill>
                    <a:srgbClr val="4C4D4F"/>
                  </a:solidFill>
                </a:rPr>
                <a:t>BM&amp;F</a:t>
              </a:r>
            </a:p>
            <a:p>
              <a:pPr algn="ctr">
                <a:lnSpc>
                  <a:spcPct val="80000"/>
                </a:lnSpc>
              </a:pPr>
              <a:r>
                <a:rPr lang="pt-BR" sz="1200" dirty="0" smtClean="0">
                  <a:solidFill>
                    <a:srgbClr val="4C4D4F"/>
                  </a:solidFill>
                </a:rPr>
                <a:t>BOVESPA </a:t>
              </a:r>
              <a:r>
                <a:rPr lang="pt-BR" sz="1200" dirty="0" err="1" smtClean="0">
                  <a:solidFill>
                    <a:srgbClr val="4C4D4F"/>
                  </a:solidFill>
                </a:rPr>
                <a:t>and</a:t>
              </a:r>
              <a:r>
                <a:rPr lang="pt-BR" sz="1200" dirty="0" smtClean="0">
                  <a:solidFill>
                    <a:srgbClr val="4C4D4F"/>
                  </a:solidFill>
                </a:rPr>
                <a:t> </a:t>
              </a:r>
              <a:r>
                <a:rPr lang="pt-BR" sz="1200" dirty="0">
                  <a:solidFill>
                    <a:srgbClr val="4C4D4F"/>
                  </a:solidFill>
                </a:rPr>
                <a:t>BSM</a:t>
              </a:r>
            </a:p>
          </p:txBody>
        </p:sp>
        <p:sp>
          <p:nvSpPr>
            <p:cNvPr id="166" name="Retângulo 165"/>
            <p:cNvSpPr/>
            <p:nvPr/>
          </p:nvSpPr>
          <p:spPr>
            <a:xfrm>
              <a:off x="6211418" y="3137131"/>
              <a:ext cx="1080000" cy="240066"/>
            </a:xfrm>
            <a:prstGeom prst="rect">
              <a:avLst/>
            </a:prstGeom>
            <a:ln>
              <a:solidFill>
                <a:srgbClr val="80C342"/>
              </a:solidFill>
            </a:ln>
          </p:spPr>
          <p:txBody>
            <a:bodyPr wrap="square">
              <a:spAutoFit/>
            </a:bodyPr>
            <a:lstStyle/>
            <a:p>
              <a:pPr algn="ctr">
                <a:lnSpc>
                  <a:spcPct val="80000"/>
                </a:lnSpc>
              </a:pPr>
              <a:r>
                <a:rPr lang="pt-BR" sz="1200" dirty="0" err="1">
                  <a:solidFill>
                    <a:srgbClr val="4C4D4F"/>
                  </a:solidFill>
                </a:rPr>
                <a:t>Cetip</a:t>
              </a:r>
              <a:endParaRPr lang="pt-BR" sz="1200" dirty="0">
                <a:solidFill>
                  <a:srgbClr val="4C4D4F"/>
                </a:solidFill>
              </a:endParaRPr>
            </a:p>
          </p:txBody>
        </p:sp>
        <p:sp>
          <p:nvSpPr>
            <p:cNvPr id="167" name="Retângulo 166"/>
            <p:cNvSpPr/>
            <p:nvPr/>
          </p:nvSpPr>
          <p:spPr>
            <a:xfrm>
              <a:off x="6211418" y="3846794"/>
              <a:ext cx="1080000" cy="535531"/>
            </a:xfrm>
            <a:prstGeom prst="rect">
              <a:avLst/>
            </a:prstGeom>
            <a:ln>
              <a:solidFill>
                <a:srgbClr val="FCAF17"/>
              </a:solidFill>
            </a:ln>
          </p:spPr>
          <p:txBody>
            <a:bodyPr wrap="square">
              <a:spAutoFit/>
            </a:bodyPr>
            <a:lstStyle/>
            <a:p>
              <a:pPr algn="ctr">
                <a:lnSpc>
                  <a:spcPct val="80000"/>
                </a:lnSpc>
              </a:pPr>
              <a:r>
                <a:rPr lang="pt-BR" sz="1200" dirty="0">
                  <a:solidFill>
                    <a:srgbClr val="4C4D4F"/>
                  </a:solidFill>
                </a:rPr>
                <a:t>BM&amp;F</a:t>
              </a:r>
            </a:p>
            <a:p>
              <a:pPr algn="ctr">
                <a:lnSpc>
                  <a:spcPct val="80000"/>
                </a:lnSpc>
              </a:pPr>
              <a:r>
                <a:rPr lang="pt-BR" sz="1200" dirty="0" smtClean="0">
                  <a:solidFill>
                    <a:srgbClr val="4C4D4F"/>
                  </a:solidFill>
                </a:rPr>
                <a:t>BOVESPA </a:t>
              </a:r>
              <a:r>
                <a:rPr lang="pt-BR" sz="1200" dirty="0" err="1" smtClean="0">
                  <a:solidFill>
                    <a:srgbClr val="4C4D4F"/>
                  </a:solidFill>
                </a:rPr>
                <a:t>and</a:t>
              </a:r>
              <a:r>
                <a:rPr lang="pt-BR" sz="1200" dirty="0" smtClean="0">
                  <a:solidFill>
                    <a:srgbClr val="4C4D4F"/>
                  </a:solidFill>
                </a:rPr>
                <a:t> </a:t>
              </a:r>
              <a:r>
                <a:rPr lang="pt-BR" sz="1200" dirty="0">
                  <a:solidFill>
                    <a:srgbClr val="4C4D4F"/>
                  </a:solidFill>
                </a:rPr>
                <a:t>BSM</a:t>
              </a:r>
            </a:p>
          </p:txBody>
        </p:sp>
        <p:sp>
          <p:nvSpPr>
            <p:cNvPr id="168" name="Retângulo 167"/>
            <p:cNvSpPr/>
            <p:nvPr/>
          </p:nvSpPr>
          <p:spPr>
            <a:xfrm>
              <a:off x="6211418" y="4454214"/>
              <a:ext cx="1080000" cy="240066"/>
            </a:xfrm>
            <a:prstGeom prst="rect">
              <a:avLst/>
            </a:prstGeom>
            <a:ln>
              <a:solidFill>
                <a:srgbClr val="80C342"/>
              </a:solidFill>
            </a:ln>
          </p:spPr>
          <p:txBody>
            <a:bodyPr wrap="square">
              <a:spAutoFit/>
            </a:bodyPr>
            <a:lstStyle/>
            <a:p>
              <a:pPr algn="ctr">
                <a:lnSpc>
                  <a:spcPct val="80000"/>
                </a:lnSpc>
              </a:pPr>
              <a:r>
                <a:rPr lang="pt-BR" sz="1200" dirty="0" err="1">
                  <a:solidFill>
                    <a:srgbClr val="4C4D4F"/>
                  </a:solidFill>
                </a:rPr>
                <a:t>Cetip</a:t>
              </a:r>
              <a:endParaRPr lang="pt-BR" sz="1200" dirty="0">
                <a:solidFill>
                  <a:srgbClr val="4C4D4F"/>
                </a:solidFill>
              </a:endParaRPr>
            </a:p>
          </p:txBody>
        </p:sp>
      </p:grpSp>
      <p:grpSp>
        <p:nvGrpSpPr>
          <p:cNvPr id="31" name="Grupo 30"/>
          <p:cNvGrpSpPr/>
          <p:nvPr/>
        </p:nvGrpSpPr>
        <p:grpSpPr>
          <a:xfrm>
            <a:off x="7730519" y="3120505"/>
            <a:ext cx="810232" cy="1926744"/>
            <a:chOff x="7730519" y="3120505"/>
            <a:chExt cx="810232" cy="1926744"/>
          </a:xfrm>
        </p:grpSpPr>
        <p:sp>
          <p:nvSpPr>
            <p:cNvPr id="173" name="Retângulo 172"/>
            <p:cNvSpPr/>
            <p:nvPr/>
          </p:nvSpPr>
          <p:spPr>
            <a:xfrm>
              <a:off x="7730519" y="3120505"/>
              <a:ext cx="810232" cy="243785"/>
            </a:xfrm>
            <a:prstGeom prst="rect">
              <a:avLst/>
            </a:prstGeom>
            <a:ln>
              <a:solidFill>
                <a:srgbClr val="0095D9"/>
              </a:solidFill>
            </a:ln>
          </p:spPr>
          <p:txBody>
            <a:bodyPr wrap="square">
              <a:spAutoFit/>
            </a:bodyPr>
            <a:lstStyle/>
            <a:p>
              <a:pPr algn="ctr">
                <a:lnSpc>
                  <a:spcPct val="80000"/>
                </a:lnSpc>
              </a:pPr>
              <a:r>
                <a:rPr lang="pt-BR" sz="1200" dirty="0">
                  <a:solidFill>
                    <a:srgbClr val="4C4D4F"/>
                  </a:solidFill>
                </a:rPr>
                <a:t>ANBIMA</a:t>
              </a:r>
            </a:p>
          </p:txBody>
        </p:sp>
        <p:sp>
          <p:nvSpPr>
            <p:cNvPr id="175" name="Retângulo 174"/>
            <p:cNvSpPr/>
            <p:nvPr/>
          </p:nvSpPr>
          <p:spPr>
            <a:xfrm>
              <a:off x="7730519" y="3508154"/>
              <a:ext cx="810232" cy="243785"/>
            </a:xfrm>
            <a:prstGeom prst="rect">
              <a:avLst/>
            </a:prstGeom>
            <a:ln>
              <a:solidFill>
                <a:srgbClr val="0095D9"/>
              </a:solidFill>
            </a:ln>
          </p:spPr>
          <p:txBody>
            <a:bodyPr wrap="square">
              <a:spAutoFit/>
            </a:bodyPr>
            <a:lstStyle/>
            <a:p>
              <a:pPr algn="ctr">
                <a:lnSpc>
                  <a:spcPct val="80000"/>
                </a:lnSpc>
              </a:pPr>
              <a:r>
                <a:rPr lang="pt-BR" sz="1200" dirty="0">
                  <a:solidFill>
                    <a:srgbClr val="4C4D4F"/>
                  </a:solidFill>
                </a:rPr>
                <a:t>ANBIMA</a:t>
              </a:r>
            </a:p>
          </p:txBody>
        </p:sp>
        <p:sp>
          <p:nvSpPr>
            <p:cNvPr id="188" name="Retângulo 187"/>
            <p:cNvSpPr/>
            <p:nvPr/>
          </p:nvSpPr>
          <p:spPr>
            <a:xfrm>
              <a:off x="7730519" y="4454214"/>
              <a:ext cx="810232" cy="243785"/>
            </a:xfrm>
            <a:prstGeom prst="rect">
              <a:avLst/>
            </a:prstGeom>
            <a:ln>
              <a:solidFill>
                <a:srgbClr val="0095D9"/>
              </a:solidFill>
            </a:ln>
          </p:spPr>
          <p:txBody>
            <a:bodyPr wrap="square">
              <a:spAutoFit/>
            </a:bodyPr>
            <a:lstStyle/>
            <a:p>
              <a:pPr algn="ctr">
                <a:lnSpc>
                  <a:spcPct val="80000"/>
                </a:lnSpc>
              </a:pPr>
              <a:r>
                <a:rPr lang="pt-BR" sz="1200" dirty="0">
                  <a:solidFill>
                    <a:srgbClr val="4C4D4F"/>
                  </a:solidFill>
                </a:rPr>
                <a:t>ANBIMA</a:t>
              </a:r>
            </a:p>
          </p:txBody>
        </p:sp>
        <p:sp>
          <p:nvSpPr>
            <p:cNvPr id="189" name="Retângulo 188"/>
            <p:cNvSpPr/>
            <p:nvPr/>
          </p:nvSpPr>
          <p:spPr>
            <a:xfrm>
              <a:off x="7730519" y="4803464"/>
              <a:ext cx="810232" cy="243785"/>
            </a:xfrm>
            <a:prstGeom prst="rect">
              <a:avLst/>
            </a:prstGeom>
            <a:ln>
              <a:solidFill>
                <a:srgbClr val="0095D9"/>
              </a:solidFill>
            </a:ln>
          </p:spPr>
          <p:txBody>
            <a:bodyPr wrap="square">
              <a:spAutoFit/>
            </a:bodyPr>
            <a:lstStyle/>
            <a:p>
              <a:pPr algn="ctr">
                <a:lnSpc>
                  <a:spcPct val="80000"/>
                </a:lnSpc>
              </a:pPr>
              <a:r>
                <a:rPr lang="pt-BR" sz="1200" dirty="0">
                  <a:solidFill>
                    <a:srgbClr val="4C4D4F"/>
                  </a:solidFill>
                </a:rPr>
                <a:t>ANBIMA</a:t>
              </a:r>
            </a:p>
          </p:txBody>
        </p:sp>
      </p:grpSp>
      <p:grpSp>
        <p:nvGrpSpPr>
          <p:cNvPr id="29" name="Grupo 28"/>
          <p:cNvGrpSpPr/>
          <p:nvPr/>
        </p:nvGrpSpPr>
        <p:grpSpPr>
          <a:xfrm>
            <a:off x="4765068" y="2403164"/>
            <a:ext cx="1042037" cy="2653066"/>
            <a:chOff x="4765068" y="2403164"/>
            <a:chExt cx="1042037" cy="2653066"/>
          </a:xfrm>
        </p:grpSpPr>
        <p:sp>
          <p:nvSpPr>
            <p:cNvPr id="110" name="Retângulo 109"/>
            <p:cNvSpPr/>
            <p:nvPr/>
          </p:nvSpPr>
          <p:spPr>
            <a:xfrm>
              <a:off x="4765068" y="2403164"/>
              <a:ext cx="1042037" cy="637419"/>
            </a:xfrm>
            <a:prstGeom prst="rect">
              <a:avLst/>
            </a:prstGeom>
            <a:ln>
              <a:solidFill>
                <a:srgbClr val="4C4D4F"/>
              </a:solidFill>
            </a:ln>
          </p:spPr>
          <p:txBody>
            <a:bodyPr wrap="square">
              <a:spAutoFit/>
            </a:bodyPr>
            <a:lstStyle/>
            <a:p>
              <a:pPr algn="ctr">
                <a:lnSpc>
                  <a:spcPct val="80000"/>
                </a:lnSpc>
              </a:pPr>
              <a:r>
                <a:rPr lang="en-US" sz="1100" dirty="0">
                  <a:solidFill>
                    <a:srgbClr val="4C4D4F"/>
                  </a:solidFill>
                </a:rPr>
                <a:t>BM&amp;F</a:t>
              </a:r>
            </a:p>
            <a:p>
              <a:pPr algn="ctr">
                <a:lnSpc>
                  <a:spcPct val="80000"/>
                </a:lnSpc>
              </a:pPr>
              <a:r>
                <a:rPr lang="en-US" sz="1100" dirty="0" smtClean="0">
                  <a:solidFill>
                    <a:srgbClr val="4C4D4F"/>
                  </a:solidFill>
                </a:rPr>
                <a:t>BOVESPA</a:t>
              </a:r>
              <a:endParaRPr lang="en-US" sz="1100" dirty="0">
                <a:solidFill>
                  <a:srgbClr val="4C4D4F"/>
                </a:solidFill>
              </a:endParaRPr>
            </a:p>
            <a:p>
              <a:pPr algn="ctr">
                <a:lnSpc>
                  <a:spcPct val="80000"/>
                </a:lnSpc>
              </a:pPr>
              <a:r>
                <a:rPr lang="en-US" sz="1100" dirty="0">
                  <a:solidFill>
                    <a:srgbClr val="4C4D4F"/>
                  </a:solidFill>
                </a:rPr>
                <a:t>Exchange and</a:t>
              </a:r>
            </a:p>
            <a:p>
              <a:pPr algn="ctr">
                <a:lnSpc>
                  <a:spcPct val="80000"/>
                </a:lnSpc>
              </a:pPr>
              <a:r>
                <a:rPr lang="en-US" sz="1100" dirty="0">
                  <a:solidFill>
                    <a:srgbClr val="4C4D4F"/>
                  </a:solidFill>
                </a:rPr>
                <a:t>Organized OTC</a:t>
              </a:r>
            </a:p>
          </p:txBody>
        </p:sp>
        <p:sp>
          <p:nvSpPr>
            <p:cNvPr id="111" name="Retângulo 110"/>
            <p:cNvSpPr/>
            <p:nvPr/>
          </p:nvSpPr>
          <p:spPr>
            <a:xfrm>
              <a:off x="4765068" y="3092202"/>
              <a:ext cx="1042037" cy="366575"/>
            </a:xfrm>
            <a:prstGeom prst="rect">
              <a:avLst/>
            </a:prstGeom>
            <a:ln>
              <a:solidFill>
                <a:srgbClr val="4C4D4F"/>
              </a:solidFill>
            </a:ln>
          </p:spPr>
          <p:txBody>
            <a:bodyPr wrap="square">
              <a:spAutoFit/>
            </a:bodyPr>
            <a:lstStyle/>
            <a:p>
              <a:pPr algn="ctr">
                <a:lnSpc>
                  <a:spcPct val="80000"/>
                </a:lnSpc>
              </a:pPr>
              <a:r>
                <a:rPr lang="en-US" sz="1100" dirty="0" smtClean="0">
                  <a:solidFill>
                    <a:srgbClr val="4C4D4F"/>
                  </a:solidFill>
                </a:rPr>
                <a:t>Cetip</a:t>
              </a:r>
            </a:p>
            <a:p>
              <a:pPr algn="ctr">
                <a:lnSpc>
                  <a:spcPct val="80000"/>
                </a:lnSpc>
              </a:pPr>
              <a:r>
                <a:rPr lang="en-US" sz="1100" dirty="0" smtClean="0">
                  <a:solidFill>
                    <a:srgbClr val="4C4D4F"/>
                  </a:solidFill>
                </a:rPr>
                <a:t>Organized OTC</a:t>
              </a:r>
              <a:endParaRPr lang="en-US" sz="1100" dirty="0">
                <a:solidFill>
                  <a:srgbClr val="4C4D4F"/>
                </a:solidFill>
              </a:endParaRPr>
            </a:p>
          </p:txBody>
        </p:sp>
        <p:sp>
          <p:nvSpPr>
            <p:cNvPr id="112" name="Retângulo 111"/>
            <p:cNvSpPr/>
            <p:nvPr/>
          </p:nvSpPr>
          <p:spPr>
            <a:xfrm>
              <a:off x="4765068" y="3524780"/>
              <a:ext cx="1042037" cy="240066"/>
            </a:xfrm>
            <a:prstGeom prst="rect">
              <a:avLst/>
            </a:prstGeom>
            <a:ln>
              <a:solidFill>
                <a:srgbClr val="4C4D4F"/>
              </a:solidFill>
            </a:ln>
          </p:spPr>
          <p:txBody>
            <a:bodyPr wrap="square">
              <a:spAutoFit/>
            </a:bodyPr>
            <a:lstStyle/>
            <a:p>
              <a:pPr algn="ctr">
                <a:lnSpc>
                  <a:spcPct val="80000"/>
                </a:lnSpc>
              </a:pPr>
              <a:r>
                <a:rPr lang="pt-BR" sz="1200" dirty="0">
                  <a:solidFill>
                    <a:srgbClr val="4C4D4F"/>
                  </a:solidFill>
                </a:rPr>
                <a:t>OTC</a:t>
              </a:r>
            </a:p>
          </p:txBody>
        </p:sp>
        <p:sp>
          <p:nvSpPr>
            <p:cNvPr id="113" name="Retângulo 112"/>
            <p:cNvSpPr/>
            <p:nvPr/>
          </p:nvSpPr>
          <p:spPr>
            <a:xfrm>
              <a:off x="4765068" y="3851743"/>
              <a:ext cx="1042037" cy="501997"/>
            </a:xfrm>
            <a:prstGeom prst="rect">
              <a:avLst/>
            </a:prstGeom>
            <a:ln>
              <a:solidFill>
                <a:srgbClr val="4C4D4F"/>
              </a:solidFill>
            </a:ln>
          </p:spPr>
          <p:txBody>
            <a:bodyPr wrap="square">
              <a:spAutoFit/>
            </a:bodyPr>
            <a:lstStyle/>
            <a:p>
              <a:pPr algn="ctr">
                <a:lnSpc>
                  <a:spcPct val="80000"/>
                </a:lnSpc>
              </a:pPr>
              <a:r>
                <a:rPr lang="en-US" sz="1100" dirty="0" smtClean="0">
                  <a:solidFill>
                    <a:srgbClr val="4C4D4F"/>
                  </a:solidFill>
                </a:rPr>
                <a:t>BM&amp;F</a:t>
              </a:r>
            </a:p>
            <a:p>
              <a:pPr algn="ctr">
                <a:lnSpc>
                  <a:spcPct val="80000"/>
                </a:lnSpc>
              </a:pPr>
              <a:r>
                <a:rPr lang="en-US" sz="1100" dirty="0" smtClean="0">
                  <a:solidFill>
                    <a:srgbClr val="4C4D4F"/>
                  </a:solidFill>
                </a:rPr>
                <a:t>BOVESPA</a:t>
              </a:r>
              <a:endParaRPr lang="en-US" sz="1100" dirty="0" smtClean="0">
                <a:solidFill>
                  <a:srgbClr val="4C4D4F"/>
                </a:solidFill>
              </a:endParaRPr>
            </a:p>
            <a:p>
              <a:pPr algn="ctr">
                <a:lnSpc>
                  <a:spcPct val="80000"/>
                </a:lnSpc>
              </a:pPr>
              <a:r>
                <a:rPr lang="en-US" sz="1100" dirty="0" smtClean="0">
                  <a:solidFill>
                    <a:srgbClr val="4C4D4F"/>
                  </a:solidFill>
                </a:rPr>
                <a:t>Organized OTC</a:t>
              </a:r>
              <a:endParaRPr lang="en-US" sz="1100" dirty="0">
                <a:solidFill>
                  <a:srgbClr val="4C4D4F"/>
                </a:solidFill>
              </a:endParaRPr>
            </a:p>
          </p:txBody>
        </p:sp>
        <p:sp>
          <p:nvSpPr>
            <p:cNvPr id="114" name="Retângulo 113"/>
            <p:cNvSpPr/>
            <p:nvPr/>
          </p:nvSpPr>
          <p:spPr>
            <a:xfrm>
              <a:off x="4765068" y="4392659"/>
              <a:ext cx="1042037" cy="387798"/>
            </a:xfrm>
            <a:prstGeom prst="rect">
              <a:avLst/>
            </a:prstGeom>
            <a:ln>
              <a:solidFill>
                <a:srgbClr val="4C4D4F"/>
              </a:solidFill>
            </a:ln>
          </p:spPr>
          <p:txBody>
            <a:bodyPr wrap="square">
              <a:spAutoFit/>
            </a:bodyPr>
            <a:lstStyle/>
            <a:p>
              <a:pPr algn="ctr">
                <a:lnSpc>
                  <a:spcPct val="80000"/>
                </a:lnSpc>
              </a:pPr>
              <a:r>
                <a:rPr lang="en-US" sz="1200" dirty="0" smtClean="0">
                  <a:solidFill>
                    <a:srgbClr val="4C4D4F"/>
                  </a:solidFill>
                </a:rPr>
                <a:t>Organized</a:t>
              </a:r>
            </a:p>
            <a:p>
              <a:pPr algn="ctr">
                <a:lnSpc>
                  <a:spcPct val="80000"/>
                </a:lnSpc>
              </a:pPr>
              <a:r>
                <a:rPr lang="en-US" sz="1200" dirty="0" smtClean="0">
                  <a:solidFill>
                    <a:srgbClr val="4C4D4F"/>
                  </a:solidFill>
                </a:rPr>
                <a:t>OTC</a:t>
              </a:r>
              <a:endParaRPr lang="en-US" sz="1200" dirty="0">
                <a:solidFill>
                  <a:srgbClr val="4C4D4F"/>
                </a:solidFill>
              </a:endParaRPr>
            </a:p>
          </p:txBody>
        </p:sp>
        <p:sp>
          <p:nvSpPr>
            <p:cNvPr id="115" name="Retângulo 114"/>
            <p:cNvSpPr/>
            <p:nvPr/>
          </p:nvSpPr>
          <p:spPr>
            <a:xfrm>
              <a:off x="4765068" y="4816164"/>
              <a:ext cx="1042037" cy="240066"/>
            </a:xfrm>
            <a:prstGeom prst="rect">
              <a:avLst/>
            </a:prstGeom>
            <a:ln>
              <a:solidFill>
                <a:srgbClr val="4C4D4F"/>
              </a:solidFill>
            </a:ln>
          </p:spPr>
          <p:txBody>
            <a:bodyPr wrap="square">
              <a:spAutoFit/>
            </a:bodyPr>
            <a:lstStyle/>
            <a:p>
              <a:pPr algn="ctr">
                <a:lnSpc>
                  <a:spcPct val="80000"/>
                </a:lnSpc>
              </a:pPr>
              <a:r>
                <a:rPr lang="pt-BR" sz="1200" dirty="0">
                  <a:solidFill>
                    <a:srgbClr val="4C4D4F"/>
                  </a:solidFill>
                </a:rPr>
                <a:t>OTC</a:t>
              </a:r>
            </a:p>
          </p:txBody>
        </p:sp>
      </p:grpSp>
      <p:grpSp>
        <p:nvGrpSpPr>
          <p:cNvPr id="28" name="Grupo 27"/>
          <p:cNvGrpSpPr/>
          <p:nvPr/>
        </p:nvGrpSpPr>
        <p:grpSpPr>
          <a:xfrm>
            <a:off x="3315950" y="2493022"/>
            <a:ext cx="1046675" cy="2287752"/>
            <a:chOff x="3315950" y="2493022"/>
            <a:chExt cx="1046675" cy="2287752"/>
          </a:xfrm>
        </p:grpSpPr>
        <p:sp>
          <p:nvSpPr>
            <p:cNvPr id="116" name="Retângulo 115"/>
            <p:cNvSpPr/>
            <p:nvPr/>
          </p:nvSpPr>
          <p:spPr>
            <a:xfrm>
              <a:off x="3315950" y="2493022"/>
              <a:ext cx="1042037" cy="363176"/>
            </a:xfrm>
            <a:prstGeom prst="rect">
              <a:avLst/>
            </a:prstGeom>
            <a:solidFill>
              <a:schemeClr val="bg1">
                <a:lumMod val="50000"/>
              </a:schemeClr>
            </a:solidFill>
          </p:spPr>
          <p:txBody>
            <a:bodyPr wrap="square">
              <a:spAutoFit/>
            </a:bodyPr>
            <a:lstStyle/>
            <a:p>
              <a:pPr algn="ctr">
                <a:lnSpc>
                  <a:spcPct val="80000"/>
                </a:lnSpc>
              </a:pPr>
              <a:r>
                <a:rPr lang="en-US" sz="1100" b="1" dirty="0" smtClean="0">
                  <a:solidFill>
                    <a:schemeClr val="bg1"/>
                  </a:solidFill>
                </a:rPr>
                <a:t>Equities</a:t>
              </a:r>
            </a:p>
            <a:p>
              <a:pPr algn="ctr">
                <a:lnSpc>
                  <a:spcPct val="80000"/>
                </a:lnSpc>
              </a:pPr>
              <a:r>
                <a:rPr lang="en-US" sz="1100" b="1" dirty="0" smtClean="0">
                  <a:solidFill>
                    <a:schemeClr val="bg1"/>
                  </a:solidFill>
                </a:rPr>
                <a:t>Commodities</a:t>
              </a:r>
              <a:endParaRPr lang="en-US" sz="1100" b="1" dirty="0">
                <a:solidFill>
                  <a:schemeClr val="bg1"/>
                </a:solidFill>
              </a:endParaRPr>
            </a:p>
          </p:txBody>
        </p:sp>
        <p:sp>
          <p:nvSpPr>
            <p:cNvPr id="117" name="Retângulo 116"/>
            <p:cNvSpPr/>
            <p:nvPr/>
          </p:nvSpPr>
          <p:spPr>
            <a:xfrm>
              <a:off x="3318625" y="2931489"/>
              <a:ext cx="1044000" cy="498598"/>
            </a:xfrm>
            <a:prstGeom prst="rect">
              <a:avLst/>
            </a:prstGeom>
            <a:solidFill>
              <a:schemeClr val="bg1">
                <a:lumMod val="50000"/>
              </a:schemeClr>
            </a:solidFill>
          </p:spPr>
          <p:txBody>
            <a:bodyPr wrap="square">
              <a:spAutoFit/>
            </a:bodyPr>
            <a:lstStyle/>
            <a:p>
              <a:pPr algn="ctr">
                <a:lnSpc>
                  <a:spcPct val="80000"/>
                </a:lnSpc>
              </a:pPr>
              <a:r>
                <a:rPr lang="en-US" sz="1100" b="1" dirty="0" smtClean="0">
                  <a:solidFill>
                    <a:schemeClr val="bg1"/>
                  </a:solidFill>
                </a:rPr>
                <a:t>Derivatives</a:t>
              </a:r>
            </a:p>
            <a:p>
              <a:pPr algn="ctr">
                <a:lnSpc>
                  <a:spcPct val="80000"/>
                </a:lnSpc>
              </a:pPr>
              <a:r>
                <a:rPr lang="en-US" sz="1100" b="1" dirty="0" smtClean="0">
                  <a:solidFill>
                    <a:schemeClr val="bg1"/>
                  </a:solidFill>
                </a:rPr>
                <a:t>Corporate</a:t>
              </a:r>
            </a:p>
            <a:p>
              <a:pPr algn="ctr">
                <a:lnSpc>
                  <a:spcPct val="80000"/>
                </a:lnSpc>
              </a:pPr>
              <a:r>
                <a:rPr lang="en-US" sz="1100" b="1" dirty="0" smtClean="0">
                  <a:solidFill>
                    <a:schemeClr val="bg1"/>
                  </a:solidFill>
                </a:rPr>
                <a:t>Bonds</a:t>
              </a:r>
              <a:endParaRPr lang="en-US" sz="1100" b="1" dirty="0">
                <a:solidFill>
                  <a:schemeClr val="bg1"/>
                </a:solidFill>
              </a:endParaRPr>
            </a:p>
          </p:txBody>
        </p:sp>
        <p:sp>
          <p:nvSpPr>
            <p:cNvPr id="142" name="Retângulo 141"/>
            <p:cNvSpPr/>
            <p:nvPr/>
          </p:nvSpPr>
          <p:spPr>
            <a:xfrm>
              <a:off x="3315950" y="3504790"/>
              <a:ext cx="1042037" cy="363176"/>
            </a:xfrm>
            <a:prstGeom prst="rect">
              <a:avLst/>
            </a:prstGeom>
            <a:solidFill>
              <a:schemeClr val="bg1">
                <a:lumMod val="50000"/>
              </a:schemeClr>
            </a:solidFill>
          </p:spPr>
          <p:txBody>
            <a:bodyPr wrap="square">
              <a:spAutoFit/>
            </a:bodyPr>
            <a:lstStyle/>
            <a:p>
              <a:pPr algn="ctr">
                <a:lnSpc>
                  <a:spcPct val="80000"/>
                </a:lnSpc>
              </a:pPr>
              <a:r>
                <a:rPr lang="en-US" sz="1100" b="1" dirty="0" smtClean="0">
                  <a:solidFill>
                    <a:schemeClr val="bg1"/>
                  </a:solidFill>
                </a:rPr>
                <a:t>Investment</a:t>
              </a:r>
            </a:p>
            <a:p>
              <a:pPr algn="ctr">
                <a:lnSpc>
                  <a:spcPct val="80000"/>
                </a:lnSpc>
              </a:pPr>
              <a:r>
                <a:rPr lang="en-US" sz="1100" b="1" dirty="0" smtClean="0">
                  <a:solidFill>
                    <a:schemeClr val="bg1"/>
                  </a:solidFill>
                </a:rPr>
                <a:t>Funds</a:t>
              </a:r>
              <a:endParaRPr lang="en-US" sz="1100" b="1" dirty="0">
                <a:solidFill>
                  <a:schemeClr val="bg1"/>
                </a:solidFill>
              </a:endParaRPr>
            </a:p>
          </p:txBody>
        </p:sp>
        <p:sp>
          <p:nvSpPr>
            <p:cNvPr id="158" name="Retângulo 157"/>
            <p:cNvSpPr/>
            <p:nvPr/>
          </p:nvSpPr>
          <p:spPr>
            <a:xfrm>
              <a:off x="3315950" y="3929924"/>
              <a:ext cx="1042037" cy="363176"/>
            </a:xfrm>
            <a:prstGeom prst="rect">
              <a:avLst/>
            </a:prstGeom>
            <a:solidFill>
              <a:schemeClr val="bg1">
                <a:lumMod val="50000"/>
              </a:schemeClr>
            </a:solidFill>
          </p:spPr>
          <p:txBody>
            <a:bodyPr wrap="square">
              <a:spAutoFit/>
            </a:bodyPr>
            <a:lstStyle/>
            <a:p>
              <a:pPr algn="ctr">
                <a:lnSpc>
                  <a:spcPct val="80000"/>
                </a:lnSpc>
              </a:pPr>
              <a:r>
                <a:rPr lang="en-US" sz="1100" b="1" dirty="0" smtClean="0">
                  <a:solidFill>
                    <a:schemeClr val="bg1"/>
                  </a:solidFill>
                </a:rPr>
                <a:t>Government</a:t>
              </a:r>
            </a:p>
            <a:p>
              <a:pPr algn="ctr">
                <a:lnSpc>
                  <a:spcPct val="80000"/>
                </a:lnSpc>
              </a:pPr>
              <a:r>
                <a:rPr lang="en-US" sz="1100" b="1" dirty="0" smtClean="0">
                  <a:solidFill>
                    <a:schemeClr val="bg1"/>
                  </a:solidFill>
                </a:rPr>
                <a:t>Bonds</a:t>
              </a:r>
              <a:endParaRPr lang="en-US" sz="1100" b="1" dirty="0">
                <a:solidFill>
                  <a:schemeClr val="bg1"/>
                </a:solidFill>
              </a:endParaRPr>
            </a:p>
          </p:txBody>
        </p:sp>
        <p:sp>
          <p:nvSpPr>
            <p:cNvPr id="160" name="Retângulo 159"/>
            <p:cNvSpPr/>
            <p:nvPr/>
          </p:nvSpPr>
          <p:spPr>
            <a:xfrm>
              <a:off x="3315950" y="4417598"/>
              <a:ext cx="1042037" cy="363176"/>
            </a:xfrm>
            <a:prstGeom prst="rect">
              <a:avLst/>
            </a:prstGeom>
            <a:solidFill>
              <a:schemeClr val="bg1">
                <a:lumMod val="50000"/>
              </a:schemeClr>
            </a:solidFill>
          </p:spPr>
          <p:txBody>
            <a:bodyPr wrap="square">
              <a:spAutoFit/>
            </a:bodyPr>
            <a:lstStyle/>
            <a:p>
              <a:pPr algn="ctr">
                <a:lnSpc>
                  <a:spcPct val="80000"/>
                </a:lnSpc>
              </a:pPr>
              <a:r>
                <a:rPr lang="en-US" sz="1100" b="1" dirty="0" smtClean="0">
                  <a:solidFill>
                    <a:schemeClr val="bg1"/>
                  </a:solidFill>
                </a:rPr>
                <a:t>Financial</a:t>
              </a:r>
            </a:p>
            <a:p>
              <a:pPr algn="ctr">
                <a:lnSpc>
                  <a:spcPct val="80000"/>
                </a:lnSpc>
              </a:pPr>
              <a:r>
                <a:rPr lang="en-US" sz="1100" b="1" dirty="0" smtClean="0">
                  <a:solidFill>
                    <a:schemeClr val="bg1"/>
                  </a:solidFill>
                </a:rPr>
                <a:t>Instruments</a:t>
              </a:r>
              <a:endParaRPr lang="en-US" sz="1100" b="1" dirty="0">
                <a:solidFill>
                  <a:schemeClr val="bg1"/>
                </a:solidFill>
              </a:endParaRPr>
            </a:p>
          </p:txBody>
        </p:sp>
      </p:grpSp>
      <p:sp>
        <p:nvSpPr>
          <p:cNvPr id="4" name="Retângulo 3"/>
          <p:cNvSpPr/>
          <p:nvPr/>
        </p:nvSpPr>
        <p:spPr>
          <a:xfrm>
            <a:off x="388673" y="3397036"/>
            <a:ext cx="1008000" cy="437043"/>
          </a:xfrm>
          <a:prstGeom prst="rect">
            <a:avLst/>
          </a:prstGeom>
          <a:solidFill>
            <a:srgbClr val="80C342"/>
          </a:solidFill>
        </p:spPr>
        <p:txBody>
          <a:bodyPr wrap="square">
            <a:spAutoFit/>
          </a:bodyPr>
          <a:lstStyle/>
          <a:p>
            <a:pPr algn="ctr">
              <a:lnSpc>
                <a:spcPct val="80000"/>
              </a:lnSpc>
            </a:pPr>
            <a:r>
              <a:rPr lang="pt-BR" sz="1400" b="1" dirty="0">
                <a:solidFill>
                  <a:schemeClr val="bg1"/>
                </a:solidFill>
              </a:rPr>
              <a:t>COREMEC</a:t>
            </a:r>
          </a:p>
          <a:p>
            <a:pPr algn="ctr">
              <a:lnSpc>
                <a:spcPct val="80000"/>
              </a:lnSpc>
            </a:pPr>
            <a:r>
              <a:rPr lang="pt-BR" sz="1400" b="1" dirty="0">
                <a:solidFill>
                  <a:schemeClr val="bg1"/>
                </a:solidFill>
              </a:rPr>
              <a:t>CMN</a:t>
            </a:r>
          </a:p>
        </p:txBody>
      </p:sp>
      <p:grpSp>
        <p:nvGrpSpPr>
          <p:cNvPr id="27" name="Grupo 26"/>
          <p:cNvGrpSpPr/>
          <p:nvPr/>
        </p:nvGrpSpPr>
        <p:grpSpPr>
          <a:xfrm>
            <a:off x="1764772" y="2762517"/>
            <a:ext cx="1111777" cy="1918339"/>
            <a:chOff x="1764772" y="2762517"/>
            <a:chExt cx="1111777" cy="1918339"/>
          </a:xfrm>
        </p:grpSpPr>
        <p:sp>
          <p:nvSpPr>
            <p:cNvPr id="105" name="Retângulo 104"/>
            <p:cNvSpPr/>
            <p:nvPr/>
          </p:nvSpPr>
          <p:spPr>
            <a:xfrm>
              <a:off x="1771650" y="2762517"/>
              <a:ext cx="1104899" cy="535531"/>
            </a:xfrm>
            <a:prstGeom prst="rect">
              <a:avLst/>
            </a:prstGeom>
            <a:solidFill>
              <a:srgbClr val="80C342"/>
            </a:solidFill>
          </p:spPr>
          <p:txBody>
            <a:bodyPr wrap="square">
              <a:spAutoFit/>
            </a:bodyPr>
            <a:lstStyle/>
            <a:p>
              <a:pPr algn="ctr">
                <a:lnSpc>
                  <a:spcPct val="80000"/>
                </a:lnSpc>
              </a:pPr>
              <a:r>
                <a:rPr lang="pt-BR" sz="1200" b="1" dirty="0">
                  <a:solidFill>
                    <a:schemeClr val="bg1"/>
                  </a:solidFill>
                </a:rPr>
                <a:t>CVM</a:t>
              </a:r>
            </a:p>
            <a:p>
              <a:pPr algn="ctr">
                <a:lnSpc>
                  <a:spcPct val="80000"/>
                </a:lnSpc>
              </a:pPr>
              <a:r>
                <a:rPr lang="pt-BR" sz="1200" b="1" dirty="0">
                  <a:solidFill>
                    <a:schemeClr val="bg1"/>
                  </a:solidFill>
                </a:rPr>
                <a:t>SECURITIES</a:t>
              </a:r>
            </a:p>
            <a:p>
              <a:pPr algn="ctr">
                <a:lnSpc>
                  <a:spcPct val="80000"/>
                </a:lnSpc>
              </a:pPr>
              <a:r>
                <a:rPr lang="pt-BR" sz="1200" b="1" dirty="0">
                  <a:solidFill>
                    <a:schemeClr val="bg1"/>
                  </a:solidFill>
                </a:rPr>
                <a:t>COMISSION</a:t>
              </a:r>
            </a:p>
          </p:txBody>
        </p:sp>
        <p:sp>
          <p:nvSpPr>
            <p:cNvPr id="109" name="Retângulo 108"/>
            <p:cNvSpPr/>
            <p:nvPr/>
          </p:nvSpPr>
          <p:spPr>
            <a:xfrm>
              <a:off x="1764772" y="3997592"/>
              <a:ext cx="1105536" cy="683264"/>
            </a:xfrm>
            <a:prstGeom prst="rect">
              <a:avLst/>
            </a:prstGeom>
            <a:solidFill>
              <a:srgbClr val="80C342"/>
            </a:solidFill>
          </p:spPr>
          <p:txBody>
            <a:bodyPr wrap="square">
              <a:spAutoFit/>
            </a:bodyPr>
            <a:lstStyle/>
            <a:p>
              <a:pPr algn="ctr">
                <a:lnSpc>
                  <a:spcPct val="80000"/>
                </a:lnSpc>
              </a:pPr>
              <a:r>
                <a:rPr lang="pt-BR" sz="1200" b="1" dirty="0">
                  <a:solidFill>
                    <a:schemeClr val="bg1"/>
                  </a:solidFill>
                </a:rPr>
                <a:t>BCB</a:t>
              </a:r>
            </a:p>
            <a:p>
              <a:pPr algn="ctr">
                <a:lnSpc>
                  <a:spcPct val="80000"/>
                </a:lnSpc>
              </a:pPr>
              <a:r>
                <a:rPr lang="pt-BR" sz="1200" b="1" dirty="0">
                  <a:solidFill>
                    <a:schemeClr val="bg1"/>
                  </a:solidFill>
                </a:rPr>
                <a:t>BRAZILIAN </a:t>
              </a:r>
            </a:p>
            <a:p>
              <a:pPr algn="ctr">
                <a:lnSpc>
                  <a:spcPct val="80000"/>
                </a:lnSpc>
              </a:pPr>
              <a:r>
                <a:rPr lang="pt-BR" sz="1200" b="1" dirty="0" smtClean="0">
                  <a:solidFill>
                    <a:schemeClr val="bg1"/>
                  </a:solidFill>
                </a:rPr>
                <a:t>CENTRAL BANK</a:t>
              </a:r>
              <a:endParaRPr lang="pt-BR" sz="1200" b="1" dirty="0">
                <a:solidFill>
                  <a:schemeClr val="bg1"/>
                </a:solidFill>
              </a:endParaRPr>
            </a:p>
          </p:txBody>
        </p:sp>
      </p:grpSp>
      <p:sp>
        <p:nvSpPr>
          <p:cNvPr id="32" name="Retângulo 31"/>
          <p:cNvSpPr/>
          <p:nvPr/>
        </p:nvSpPr>
        <p:spPr>
          <a:xfrm>
            <a:off x="-7620" y="1935820"/>
            <a:ext cx="9151620" cy="432000"/>
          </a:xfrm>
          <a:prstGeom prst="rect">
            <a:avLst/>
          </a:prstGeom>
          <a:solidFill>
            <a:srgbClr val="009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2" name="CaixaDeTexto 91"/>
          <p:cNvSpPr txBox="1"/>
          <p:nvPr/>
        </p:nvSpPr>
        <p:spPr>
          <a:xfrm>
            <a:off x="230637" y="1927507"/>
            <a:ext cx="1374735" cy="480131"/>
          </a:xfrm>
          <a:prstGeom prst="rect">
            <a:avLst/>
          </a:prstGeom>
          <a:noFill/>
        </p:spPr>
        <p:txBody>
          <a:bodyPr wrap="none" rtlCol="0">
            <a:spAutoFit/>
          </a:bodyPr>
          <a:lstStyle/>
          <a:p>
            <a:pPr algn="ctr">
              <a:lnSpc>
                <a:spcPct val="90000"/>
              </a:lnSpc>
            </a:pPr>
            <a:r>
              <a:rPr lang="en-US" sz="1400" b="1" dirty="0" smtClean="0">
                <a:solidFill>
                  <a:schemeClr val="bg1"/>
                </a:solidFill>
              </a:rPr>
              <a:t>REGULATORS</a:t>
            </a:r>
          </a:p>
          <a:p>
            <a:pPr algn="ctr">
              <a:lnSpc>
                <a:spcPct val="90000"/>
              </a:lnSpc>
            </a:pPr>
            <a:r>
              <a:rPr lang="en-US" sz="1400" b="1" dirty="0" smtClean="0">
                <a:solidFill>
                  <a:schemeClr val="bg1"/>
                </a:solidFill>
              </a:rPr>
              <a:t>COORDINATION</a:t>
            </a:r>
            <a:endParaRPr lang="en-US" sz="1400" b="1" dirty="0">
              <a:solidFill>
                <a:schemeClr val="bg1"/>
              </a:solidFill>
            </a:endParaRPr>
          </a:p>
        </p:txBody>
      </p:sp>
      <p:sp>
        <p:nvSpPr>
          <p:cNvPr id="93" name="CaixaDeTexto 92"/>
          <p:cNvSpPr txBox="1"/>
          <p:nvPr/>
        </p:nvSpPr>
        <p:spPr>
          <a:xfrm>
            <a:off x="1736677" y="2024456"/>
            <a:ext cx="1161728" cy="286232"/>
          </a:xfrm>
          <a:prstGeom prst="rect">
            <a:avLst/>
          </a:prstGeom>
          <a:noFill/>
        </p:spPr>
        <p:txBody>
          <a:bodyPr wrap="none" rtlCol="0">
            <a:spAutoFit/>
          </a:bodyPr>
          <a:lstStyle/>
          <a:p>
            <a:pPr algn="ctr">
              <a:lnSpc>
                <a:spcPct val="90000"/>
              </a:lnSpc>
            </a:pPr>
            <a:r>
              <a:rPr lang="pt-BR" sz="1400" b="1" dirty="0" smtClean="0">
                <a:solidFill>
                  <a:schemeClr val="bg1"/>
                </a:solidFill>
              </a:rPr>
              <a:t>REGULATORS</a:t>
            </a:r>
            <a:endParaRPr lang="pt-BR" sz="1400" b="1" dirty="0">
              <a:solidFill>
                <a:schemeClr val="bg1"/>
              </a:solidFill>
            </a:endParaRPr>
          </a:p>
        </p:txBody>
      </p:sp>
      <p:sp>
        <p:nvSpPr>
          <p:cNvPr id="94" name="CaixaDeTexto 93"/>
          <p:cNvSpPr txBox="1"/>
          <p:nvPr/>
        </p:nvSpPr>
        <p:spPr>
          <a:xfrm>
            <a:off x="3198525" y="2024456"/>
            <a:ext cx="1276889" cy="286232"/>
          </a:xfrm>
          <a:prstGeom prst="rect">
            <a:avLst/>
          </a:prstGeom>
          <a:noFill/>
        </p:spPr>
        <p:txBody>
          <a:bodyPr wrap="none" rtlCol="0">
            <a:spAutoFit/>
          </a:bodyPr>
          <a:lstStyle/>
          <a:p>
            <a:pPr algn="ctr">
              <a:lnSpc>
                <a:spcPct val="90000"/>
              </a:lnSpc>
            </a:pPr>
            <a:r>
              <a:rPr lang="pt-BR" sz="1400" b="1" dirty="0" smtClean="0">
                <a:solidFill>
                  <a:schemeClr val="bg1"/>
                </a:solidFill>
              </a:rPr>
              <a:t>INSTRUMENTS</a:t>
            </a:r>
            <a:endParaRPr lang="pt-BR" sz="1400" b="1" dirty="0">
              <a:solidFill>
                <a:schemeClr val="bg1"/>
              </a:solidFill>
            </a:endParaRPr>
          </a:p>
        </p:txBody>
      </p:sp>
      <p:sp>
        <p:nvSpPr>
          <p:cNvPr id="95" name="CaixaDeTexto 94"/>
          <p:cNvSpPr txBox="1"/>
          <p:nvPr/>
        </p:nvSpPr>
        <p:spPr>
          <a:xfrm>
            <a:off x="4827467" y="1927507"/>
            <a:ext cx="917239" cy="480131"/>
          </a:xfrm>
          <a:prstGeom prst="rect">
            <a:avLst/>
          </a:prstGeom>
          <a:noFill/>
        </p:spPr>
        <p:txBody>
          <a:bodyPr wrap="none" rtlCol="0">
            <a:spAutoFit/>
          </a:bodyPr>
          <a:lstStyle/>
          <a:p>
            <a:pPr algn="ctr">
              <a:lnSpc>
                <a:spcPct val="90000"/>
              </a:lnSpc>
            </a:pPr>
            <a:r>
              <a:rPr lang="pt-BR" sz="1400" b="1" dirty="0" smtClean="0">
                <a:solidFill>
                  <a:schemeClr val="bg1"/>
                </a:solidFill>
              </a:rPr>
              <a:t>TRADING </a:t>
            </a:r>
          </a:p>
          <a:p>
            <a:pPr algn="ctr">
              <a:lnSpc>
                <a:spcPct val="90000"/>
              </a:lnSpc>
            </a:pPr>
            <a:r>
              <a:rPr lang="pt-BR" sz="1400" b="1" dirty="0" smtClean="0">
                <a:solidFill>
                  <a:schemeClr val="bg1"/>
                </a:solidFill>
              </a:rPr>
              <a:t>VENUE</a:t>
            </a:r>
            <a:endParaRPr lang="pt-BR" sz="1400" b="1" dirty="0">
              <a:solidFill>
                <a:schemeClr val="bg1"/>
              </a:solidFill>
            </a:endParaRPr>
          </a:p>
        </p:txBody>
      </p:sp>
      <p:sp>
        <p:nvSpPr>
          <p:cNvPr id="96" name="CaixaDeTexto 95"/>
          <p:cNvSpPr txBox="1"/>
          <p:nvPr/>
        </p:nvSpPr>
        <p:spPr>
          <a:xfrm>
            <a:off x="6320795" y="1927507"/>
            <a:ext cx="829330" cy="480131"/>
          </a:xfrm>
          <a:prstGeom prst="rect">
            <a:avLst/>
          </a:prstGeom>
          <a:noFill/>
        </p:spPr>
        <p:txBody>
          <a:bodyPr wrap="none" rtlCol="0">
            <a:spAutoFit/>
          </a:bodyPr>
          <a:lstStyle/>
          <a:p>
            <a:pPr algn="ctr">
              <a:lnSpc>
                <a:spcPct val="90000"/>
              </a:lnSpc>
            </a:pPr>
            <a:r>
              <a:rPr lang="pt-BR" sz="1400" b="1" dirty="0" smtClean="0">
                <a:solidFill>
                  <a:schemeClr val="bg1"/>
                </a:solidFill>
              </a:rPr>
              <a:t>FORMAL</a:t>
            </a:r>
          </a:p>
          <a:p>
            <a:pPr algn="ctr">
              <a:lnSpc>
                <a:spcPct val="90000"/>
              </a:lnSpc>
            </a:pPr>
            <a:r>
              <a:rPr lang="pt-BR" sz="1400" b="1" dirty="0" smtClean="0">
                <a:solidFill>
                  <a:schemeClr val="bg1"/>
                </a:solidFill>
              </a:rPr>
              <a:t>SRO</a:t>
            </a:r>
            <a:endParaRPr lang="pt-BR" sz="1400" b="1" dirty="0">
              <a:solidFill>
                <a:schemeClr val="bg1"/>
              </a:solidFill>
            </a:endParaRPr>
          </a:p>
        </p:txBody>
      </p:sp>
      <p:sp>
        <p:nvSpPr>
          <p:cNvPr id="97" name="CaixaDeTexto 96"/>
          <p:cNvSpPr txBox="1"/>
          <p:nvPr/>
        </p:nvSpPr>
        <p:spPr>
          <a:xfrm>
            <a:off x="7579997" y="1927507"/>
            <a:ext cx="1089081" cy="480131"/>
          </a:xfrm>
          <a:prstGeom prst="rect">
            <a:avLst/>
          </a:prstGeom>
          <a:noFill/>
        </p:spPr>
        <p:txBody>
          <a:bodyPr wrap="none" rtlCol="0">
            <a:spAutoFit/>
          </a:bodyPr>
          <a:lstStyle/>
          <a:p>
            <a:pPr algn="ctr">
              <a:lnSpc>
                <a:spcPct val="90000"/>
              </a:lnSpc>
            </a:pPr>
            <a:r>
              <a:rPr lang="pt-BR" sz="1400" b="1" dirty="0" smtClean="0">
                <a:solidFill>
                  <a:schemeClr val="bg1"/>
                </a:solidFill>
              </a:rPr>
              <a:t>VOLUNTARY</a:t>
            </a:r>
          </a:p>
          <a:p>
            <a:pPr algn="ctr">
              <a:lnSpc>
                <a:spcPct val="90000"/>
              </a:lnSpc>
            </a:pPr>
            <a:r>
              <a:rPr lang="pt-BR" sz="1400" b="1" dirty="0" smtClean="0">
                <a:solidFill>
                  <a:schemeClr val="bg1"/>
                </a:solidFill>
              </a:rPr>
              <a:t>SRO</a:t>
            </a:r>
            <a:endParaRPr lang="pt-BR" sz="1400" b="1" dirty="0">
              <a:solidFill>
                <a:schemeClr val="bg1"/>
              </a:solidFill>
            </a:endParaRPr>
          </a:p>
        </p:txBody>
      </p:sp>
      <p:sp>
        <p:nvSpPr>
          <p:cNvPr id="107" name="Retângulo 106"/>
          <p:cNvSpPr/>
          <p:nvPr/>
        </p:nvSpPr>
        <p:spPr>
          <a:xfrm>
            <a:off x="7730519" y="2587829"/>
            <a:ext cx="810232" cy="243785"/>
          </a:xfrm>
          <a:prstGeom prst="rect">
            <a:avLst/>
          </a:prstGeom>
          <a:ln>
            <a:solidFill>
              <a:srgbClr val="0095D9"/>
            </a:solidFill>
            <a:prstDash val="dash"/>
          </a:ln>
        </p:spPr>
        <p:txBody>
          <a:bodyPr wrap="square">
            <a:spAutoFit/>
          </a:bodyPr>
          <a:lstStyle/>
          <a:p>
            <a:pPr algn="ctr">
              <a:lnSpc>
                <a:spcPct val="80000"/>
              </a:lnSpc>
            </a:pPr>
            <a:r>
              <a:rPr lang="pt-BR" sz="1200" dirty="0">
                <a:solidFill>
                  <a:srgbClr val="4C4D4F"/>
                </a:solidFill>
              </a:rPr>
              <a:t>ANBIMA</a:t>
            </a:r>
          </a:p>
        </p:txBody>
      </p:sp>
    </p:spTree>
    <p:extLst>
      <p:ext uri="{BB962C8B-B14F-4D97-AF65-F5344CB8AC3E}">
        <p14:creationId xmlns:p14="http://schemas.microsoft.com/office/powerpoint/2010/main" val="20249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500"/>
                                        <p:tgtEl>
                                          <p:spTgt spid="90"/>
                                        </p:tgtEl>
                                      </p:cBhvr>
                                    </p:animEffect>
                                  </p:childTnLst>
                                </p:cTn>
                              </p:par>
                              <p:par>
                                <p:cTn id="12" presetID="2" presetClass="entr" presetSubtype="2" decel="100000" fill="hold" nodeType="with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additive="base">
                                        <p:cTn id="14" dur="500" fill="hold"/>
                                        <p:tgtEl>
                                          <p:spTgt spid="82"/>
                                        </p:tgtEl>
                                        <p:attrNameLst>
                                          <p:attrName>ppt_x</p:attrName>
                                        </p:attrNameLst>
                                      </p:cBhvr>
                                      <p:tavLst>
                                        <p:tav tm="0">
                                          <p:val>
                                            <p:strVal val="1+#ppt_w/2"/>
                                          </p:val>
                                        </p:tav>
                                        <p:tav tm="100000">
                                          <p:val>
                                            <p:strVal val="#ppt_x"/>
                                          </p:val>
                                        </p:tav>
                                      </p:tavLst>
                                    </p:anim>
                                    <p:anim calcmode="lin" valueType="num">
                                      <p:cBhvr additive="base">
                                        <p:cTn id="15" dur="500" fill="hold"/>
                                        <p:tgtEl>
                                          <p:spTgt spid="8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Vertical)">
                                      <p:cBhvr>
                                        <p:cTn id="19" dur="500"/>
                                        <p:tgtEl>
                                          <p:spTgt spid="32"/>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360"/>
                                          </p:val>
                                        </p:tav>
                                        <p:tav tm="100000">
                                          <p:val>
                                            <p:fltVal val="0"/>
                                          </p:val>
                                        </p:tav>
                                      </p:tavLst>
                                    </p:anim>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500" fill="hold"/>
                                        <p:tgtEl>
                                          <p:spTgt spid="89"/>
                                        </p:tgtEl>
                                        <p:attrNameLst>
                                          <p:attrName>ppt_w</p:attrName>
                                        </p:attrNameLst>
                                      </p:cBhvr>
                                      <p:tavLst>
                                        <p:tav tm="0">
                                          <p:val>
                                            <p:fltVal val="0"/>
                                          </p:val>
                                        </p:tav>
                                        <p:tav tm="100000">
                                          <p:val>
                                            <p:strVal val="#ppt_w"/>
                                          </p:val>
                                        </p:tav>
                                      </p:tavLst>
                                    </p:anim>
                                    <p:anim calcmode="lin" valueType="num">
                                      <p:cBhvr>
                                        <p:cTn id="34" dur="500" fill="hold"/>
                                        <p:tgtEl>
                                          <p:spTgt spid="89"/>
                                        </p:tgtEl>
                                        <p:attrNameLst>
                                          <p:attrName>ppt_h</p:attrName>
                                        </p:attrNameLst>
                                      </p:cBhvr>
                                      <p:tavLst>
                                        <p:tav tm="0">
                                          <p:val>
                                            <p:fltVal val="0"/>
                                          </p:val>
                                        </p:tav>
                                        <p:tav tm="100000">
                                          <p:val>
                                            <p:strVal val="#ppt_h"/>
                                          </p:val>
                                        </p:tav>
                                      </p:tavLst>
                                    </p:anim>
                                    <p:anim calcmode="lin" valueType="num">
                                      <p:cBhvr>
                                        <p:cTn id="35" dur="500" fill="hold"/>
                                        <p:tgtEl>
                                          <p:spTgt spid="89"/>
                                        </p:tgtEl>
                                        <p:attrNameLst>
                                          <p:attrName>style.rotation</p:attrName>
                                        </p:attrNameLst>
                                      </p:cBhvr>
                                      <p:tavLst>
                                        <p:tav tm="0">
                                          <p:val>
                                            <p:fltVal val="360"/>
                                          </p:val>
                                        </p:tav>
                                        <p:tav tm="100000">
                                          <p:val>
                                            <p:fltVal val="0"/>
                                          </p:val>
                                        </p:tav>
                                      </p:tavLst>
                                    </p:anim>
                                    <p:animEffect transition="in" filter="fade">
                                      <p:cBhvr>
                                        <p:cTn id="36" dur="500"/>
                                        <p:tgtEl>
                                          <p:spTgt spid="8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childTnLst>
                                </p:cTn>
                              </p:par>
                            </p:childTnLst>
                          </p:cTn>
                        </p:par>
                        <p:par>
                          <p:cTn id="40" fill="hold">
                            <p:stCondLst>
                              <p:cond delay="2000"/>
                            </p:stCondLst>
                            <p:childTnLst>
                              <p:par>
                                <p:cTn id="41" presetID="49" presetClass="entr" presetSubtype="0" decel="100000"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p:cTn id="43" dur="500" fill="hold"/>
                                        <p:tgtEl>
                                          <p:spTgt spid="91"/>
                                        </p:tgtEl>
                                        <p:attrNameLst>
                                          <p:attrName>ppt_w</p:attrName>
                                        </p:attrNameLst>
                                      </p:cBhvr>
                                      <p:tavLst>
                                        <p:tav tm="0">
                                          <p:val>
                                            <p:fltVal val="0"/>
                                          </p:val>
                                        </p:tav>
                                        <p:tav tm="100000">
                                          <p:val>
                                            <p:strVal val="#ppt_w"/>
                                          </p:val>
                                        </p:tav>
                                      </p:tavLst>
                                    </p:anim>
                                    <p:anim calcmode="lin" valueType="num">
                                      <p:cBhvr>
                                        <p:cTn id="44" dur="500" fill="hold"/>
                                        <p:tgtEl>
                                          <p:spTgt spid="91"/>
                                        </p:tgtEl>
                                        <p:attrNameLst>
                                          <p:attrName>ppt_h</p:attrName>
                                        </p:attrNameLst>
                                      </p:cBhvr>
                                      <p:tavLst>
                                        <p:tav tm="0">
                                          <p:val>
                                            <p:fltVal val="0"/>
                                          </p:val>
                                        </p:tav>
                                        <p:tav tm="100000">
                                          <p:val>
                                            <p:strVal val="#ppt_h"/>
                                          </p:val>
                                        </p:tav>
                                      </p:tavLst>
                                    </p:anim>
                                    <p:anim calcmode="lin" valueType="num">
                                      <p:cBhvr>
                                        <p:cTn id="45" dur="500" fill="hold"/>
                                        <p:tgtEl>
                                          <p:spTgt spid="91"/>
                                        </p:tgtEl>
                                        <p:attrNameLst>
                                          <p:attrName>style.rotation</p:attrName>
                                        </p:attrNameLst>
                                      </p:cBhvr>
                                      <p:tavLst>
                                        <p:tav tm="0">
                                          <p:val>
                                            <p:fltVal val="360"/>
                                          </p:val>
                                        </p:tav>
                                        <p:tav tm="100000">
                                          <p:val>
                                            <p:fltVal val="0"/>
                                          </p:val>
                                        </p:tav>
                                      </p:tavLst>
                                    </p:anim>
                                    <p:animEffect transition="in" filter="fade">
                                      <p:cBhvr>
                                        <p:cTn id="46" dur="500"/>
                                        <p:tgtEl>
                                          <p:spTgt spid="9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childTnLst>
                                </p:cTn>
                              </p:par>
                            </p:childTnLst>
                          </p:cTn>
                        </p:par>
                        <p:par>
                          <p:cTn id="50" fill="hold">
                            <p:stCondLst>
                              <p:cond delay="2500"/>
                            </p:stCondLst>
                            <p:childTnLst>
                              <p:par>
                                <p:cTn id="51" presetID="49" presetClass="entr" presetSubtype="0" decel="100000"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p:cTn id="53" dur="500" fill="hold"/>
                                        <p:tgtEl>
                                          <p:spTgt spid="98"/>
                                        </p:tgtEl>
                                        <p:attrNameLst>
                                          <p:attrName>ppt_w</p:attrName>
                                        </p:attrNameLst>
                                      </p:cBhvr>
                                      <p:tavLst>
                                        <p:tav tm="0">
                                          <p:val>
                                            <p:fltVal val="0"/>
                                          </p:val>
                                        </p:tav>
                                        <p:tav tm="100000">
                                          <p:val>
                                            <p:strVal val="#ppt_w"/>
                                          </p:val>
                                        </p:tav>
                                      </p:tavLst>
                                    </p:anim>
                                    <p:anim calcmode="lin" valueType="num">
                                      <p:cBhvr>
                                        <p:cTn id="54" dur="500" fill="hold"/>
                                        <p:tgtEl>
                                          <p:spTgt spid="98"/>
                                        </p:tgtEl>
                                        <p:attrNameLst>
                                          <p:attrName>ppt_h</p:attrName>
                                        </p:attrNameLst>
                                      </p:cBhvr>
                                      <p:tavLst>
                                        <p:tav tm="0">
                                          <p:val>
                                            <p:fltVal val="0"/>
                                          </p:val>
                                        </p:tav>
                                        <p:tav tm="100000">
                                          <p:val>
                                            <p:strVal val="#ppt_h"/>
                                          </p:val>
                                        </p:tav>
                                      </p:tavLst>
                                    </p:anim>
                                    <p:anim calcmode="lin" valueType="num">
                                      <p:cBhvr>
                                        <p:cTn id="55" dur="500" fill="hold"/>
                                        <p:tgtEl>
                                          <p:spTgt spid="98"/>
                                        </p:tgtEl>
                                        <p:attrNameLst>
                                          <p:attrName>style.rotation</p:attrName>
                                        </p:attrNameLst>
                                      </p:cBhvr>
                                      <p:tavLst>
                                        <p:tav tm="0">
                                          <p:val>
                                            <p:fltVal val="360"/>
                                          </p:val>
                                        </p:tav>
                                        <p:tav tm="100000">
                                          <p:val>
                                            <p:fltVal val="0"/>
                                          </p:val>
                                        </p:tav>
                                      </p:tavLst>
                                    </p:anim>
                                    <p:animEffect transition="in" filter="fade">
                                      <p:cBhvr>
                                        <p:cTn id="56" dur="500"/>
                                        <p:tgtEl>
                                          <p:spTgt spid="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childTnLst>
                          </p:cTn>
                        </p:par>
                        <p:par>
                          <p:cTn id="60" fill="hold">
                            <p:stCondLst>
                              <p:cond delay="3000"/>
                            </p:stCondLst>
                            <p:childTnLst>
                              <p:par>
                                <p:cTn id="61" presetID="49" presetClass="entr" presetSubtype="0" decel="100000"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p:cTn id="63" dur="500" fill="hold"/>
                                        <p:tgtEl>
                                          <p:spTgt spid="100"/>
                                        </p:tgtEl>
                                        <p:attrNameLst>
                                          <p:attrName>ppt_w</p:attrName>
                                        </p:attrNameLst>
                                      </p:cBhvr>
                                      <p:tavLst>
                                        <p:tav tm="0">
                                          <p:val>
                                            <p:fltVal val="0"/>
                                          </p:val>
                                        </p:tav>
                                        <p:tav tm="100000">
                                          <p:val>
                                            <p:strVal val="#ppt_w"/>
                                          </p:val>
                                        </p:tav>
                                      </p:tavLst>
                                    </p:anim>
                                    <p:anim calcmode="lin" valueType="num">
                                      <p:cBhvr>
                                        <p:cTn id="64" dur="500" fill="hold"/>
                                        <p:tgtEl>
                                          <p:spTgt spid="100"/>
                                        </p:tgtEl>
                                        <p:attrNameLst>
                                          <p:attrName>ppt_h</p:attrName>
                                        </p:attrNameLst>
                                      </p:cBhvr>
                                      <p:tavLst>
                                        <p:tav tm="0">
                                          <p:val>
                                            <p:fltVal val="0"/>
                                          </p:val>
                                        </p:tav>
                                        <p:tav tm="100000">
                                          <p:val>
                                            <p:strVal val="#ppt_h"/>
                                          </p:val>
                                        </p:tav>
                                      </p:tavLst>
                                    </p:anim>
                                    <p:anim calcmode="lin" valueType="num">
                                      <p:cBhvr>
                                        <p:cTn id="65" dur="500" fill="hold"/>
                                        <p:tgtEl>
                                          <p:spTgt spid="100"/>
                                        </p:tgtEl>
                                        <p:attrNameLst>
                                          <p:attrName>style.rotation</p:attrName>
                                        </p:attrNameLst>
                                      </p:cBhvr>
                                      <p:tavLst>
                                        <p:tav tm="0">
                                          <p:val>
                                            <p:fltVal val="360"/>
                                          </p:val>
                                        </p:tav>
                                        <p:tav tm="100000">
                                          <p:val>
                                            <p:fltVal val="0"/>
                                          </p:val>
                                        </p:tav>
                                      </p:tavLst>
                                    </p:anim>
                                    <p:animEffect transition="in" filter="fade">
                                      <p:cBhvr>
                                        <p:cTn id="66" dur="500"/>
                                        <p:tgtEl>
                                          <p:spTgt spid="10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par>
                          <p:cTn id="70" fill="hold">
                            <p:stCondLst>
                              <p:cond delay="3500"/>
                            </p:stCondLst>
                            <p:childTnLst>
                              <p:par>
                                <p:cTn id="71" presetID="49" presetClass="entr" presetSubtype="0" decel="100000" fill="hold" nodeType="after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p:cTn id="73" dur="500" fill="hold"/>
                                        <p:tgtEl>
                                          <p:spTgt spid="104"/>
                                        </p:tgtEl>
                                        <p:attrNameLst>
                                          <p:attrName>ppt_w</p:attrName>
                                        </p:attrNameLst>
                                      </p:cBhvr>
                                      <p:tavLst>
                                        <p:tav tm="0">
                                          <p:val>
                                            <p:fltVal val="0"/>
                                          </p:val>
                                        </p:tav>
                                        <p:tav tm="100000">
                                          <p:val>
                                            <p:strVal val="#ppt_w"/>
                                          </p:val>
                                        </p:tav>
                                      </p:tavLst>
                                    </p:anim>
                                    <p:anim calcmode="lin" valueType="num">
                                      <p:cBhvr>
                                        <p:cTn id="74" dur="500" fill="hold"/>
                                        <p:tgtEl>
                                          <p:spTgt spid="104"/>
                                        </p:tgtEl>
                                        <p:attrNameLst>
                                          <p:attrName>ppt_h</p:attrName>
                                        </p:attrNameLst>
                                      </p:cBhvr>
                                      <p:tavLst>
                                        <p:tav tm="0">
                                          <p:val>
                                            <p:fltVal val="0"/>
                                          </p:val>
                                        </p:tav>
                                        <p:tav tm="100000">
                                          <p:val>
                                            <p:strVal val="#ppt_h"/>
                                          </p:val>
                                        </p:tav>
                                      </p:tavLst>
                                    </p:anim>
                                    <p:anim calcmode="lin" valueType="num">
                                      <p:cBhvr>
                                        <p:cTn id="75" dur="500" fill="hold"/>
                                        <p:tgtEl>
                                          <p:spTgt spid="104"/>
                                        </p:tgtEl>
                                        <p:attrNameLst>
                                          <p:attrName>style.rotation</p:attrName>
                                        </p:attrNameLst>
                                      </p:cBhvr>
                                      <p:tavLst>
                                        <p:tav tm="0">
                                          <p:val>
                                            <p:fltVal val="360"/>
                                          </p:val>
                                        </p:tav>
                                        <p:tav tm="100000">
                                          <p:val>
                                            <p:fltVal val="0"/>
                                          </p:val>
                                        </p:tav>
                                      </p:tavLst>
                                    </p:anim>
                                    <p:animEffect transition="in" filter="fade">
                                      <p:cBhvr>
                                        <p:cTn id="76" dur="500"/>
                                        <p:tgtEl>
                                          <p:spTgt spid="10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par>
                          <p:cTn id="80" fill="hold">
                            <p:stCondLst>
                              <p:cond delay="4000"/>
                            </p:stCondLst>
                            <p:childTnLst>
                              <p:par>
                                <p:cTn id="81" presetID="22" presetClass="entr" presetSubtype="1"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500"/>
                                        <p:tgtEl>
                                          <p:spTgt spid="26"/>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par>
                          <p:cTn id="88" fill="hold">
                            <p:stCondLst>
                              <p:cond delay="5000"/>
                            </p:stCondLst>
                            <p:childTnLst>
                              <p:par>
                                <p:cTn id="89" presetID="22" presetClass="entr" presetSubtype="8"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par>
                                <p:cTn id="92" presetID="10" presetClass="entr" presetSubtype="0"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par>
                          <p:cTn id="99" fill="hold">
                            <p:stCondLst>
                              <p:cond delay="6000"/>
                            </p:stCondLst>
                            <p:childTnLst>
                              <p:par>
                                <p:cTn id="100" presetID="22" presetClass="entr" presetSubtype="1" fill="hold" grpId="0" nodeType="afterEffect">
                                  <p:stCondLst>
                                    <p:cond delay="0"/>
                                  </p:stCondLst>
                                  <p:childTnLst>
                                    <p:set>
                                      <p:cBhvr>
                                        <p:cTn id="101" dur="1" fill="hold">
                                          <p:stCondLst>
                                            <p:cond delay="0"/>
                                          </p:stCondLst>
                                        </p:cTn>
                                        <p:tgtEl>
                                          <p:spTgt spid="224"/>
                                        </p:tgtEl>
                                        <p:attrNameLst>
                                          <p:attrName>style.visibility</p:attrName>
                                        </p:attrNameLst>
                                      </p:cBhvr>
                                      <p:to>
                                        <p:strVal val="visible"/>
                                      </p:to>
                                    </p:set>
                                    <p:animEffect transition="in" filter="wipe(up)">
                                      <p:cBhvr>
                                        <p:cTn id="102" dur="500"/>
                                        <p:tgtEl>
                                          <p:spTgt spid="224"/>
                                        </p:tgtEl>
                                      </p:cBhvr>
                                    </p:animEffect>
                                  </p:childTnLst>
                                </p:cTn>
                              </p:par>
                              <p:par>
                                <p:cTn id="103" presetID="10" presetClass="entr" presetSubtype="0"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par>
                          <p:cTn id="106" fill="hold">
                            <p:stCondLst>
                              <p:cond delay="6500"/>
                            </p:stCondLst>
                            <p:childTnLst>
                              <p:par>
                                <p:cTn id="107" presetID="22" presetClass="entr" presetSubtype="8"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wipe(left)">
                                      <p:cBhvr>
                                        <p:cTn id="109" dur="500"/>
                                        <p:tgtEl>
                                          <p:spTgt spid="22"/>
                                        </p:tgtEl>
                                      </p:cBhvr>
                                    </p:animEffect>
                                  </p:childTnLst>
                                </p:cTn>
                              </p:par>
                              <p:par>
                                <p:cTn id="110" presetID="10" presetClass="entr" presetSubtype="0"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500"/>
                                        <p:tgtEl>
                                          <p:spTgt spid="29"/>
                                        </p:tgtEl>
                                      </p:cBhvr>
                                    </p:animEffect>
                                  </p:childTnLst>
                                </p:cTn>
                              </p:par>
                            </p:childTnLst>
                          </p:cTn>
                        </p:par>
                        <p:par>
                          <p:cTn id="113" fill="hold">
                            <p:stCondLst>
                              <p:cond delay="7000"/>
                            </p:stCondLst>
                            <p:childTnLst>
                              <p:par>
                                <p:cTn id="114" presetID="22" presetClass="entr" presetSubtype="1" fill="hold" grpId="0" nodeType="afterEffect">
                                  <p:stCondLst>
                                    <p:cond delay="0"/>
                                  </p:stCondLst>
                                  <p:childTnLst>
                                    <p:set>
                                      <p:cBhvr>
                                        <p:cTn id="115" dur="1" fill="hold">
                                          <p:stCondLst>
                                            <p:cond delay="0"/>
                                          </p:stCondLst>
                                        </p:cTn>
                                        <p:tgtEl>
                                          <p:spTgt spid="225"/>
                                        </p:tgtEl>
                                        <p:attrNameLst>
                                          <p:attrName>style.visibility</p:attrName>
                                        </p:attrNameLst>
                                      </p:cBhvr>
                                      <p:to>
                                        <p:strVal val="visible"/>
                                      </p:to>
                                    </p:set>
                                    <p:animEffect transition="in" filter="wipe(up)">
                                      <p:cBhvr>
                                        <p:cTn id="116" dur="500"/>
                                        <p:tgtEl>
                                          <p:spTgt spid="225"/>
                                        </p:tgtEl>
                                      </p:cBhvr>
                                    </p:animEffect>
                                  </p:childTnLst>
                                </p:cTn>
                              </p:par>
                              <p:par>
                                <p:cTn id="117" presetID="10" presetClass="entr" presetSubtype="0" fill="hold"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childTnLst>
                          </p:cTn>
                        </p:par>
                        <p:par>
                          <p:cTn id="120" fill="hold">
                            <p:stCondLst>
                              <p:cond delay="7500"/>
                            </p:stCondLst>
                            <p:childTnLst>
                              <p:par>
                                <p:cTn id="121" presetID="22" presetClass="entr" presetSubtype="8"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wipe(left)">
                                      <p:cBhvr>
                                        <p:cTn id="123" dur="50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500"/>
                                        <p:tgtEl>
                                          <p:spTgt spid="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7"/>
                                        </p:tgtEl>
                                        <p:attrNameLst>
                                          <p:attrName>style.visibility</p:attrName>
                                        </p:attrNameLst>
                                      </p:cBhvr>
                                      <p:to>
                                        <p:strVal val="visible"/>
                                      </p:to>
                                    </p:set>
                                    <p:animEffect transition="in" filter="fade">
                                      <p:cBhvr>
                                        <p:cTn id="129" dur="500"/>
                                        <p:tgtEl>
                                          <p:spTgt spid="107"/>
                                        </p:tgtEl>
                                      </p:cBhvr>
                                    </p:animEffect>
                                  </p:childTnLst>
                                </p:cTn>
                              </p:par>
                            </p:childTnLst>
                          </p:cTn>
                        </p:par>
                        <p:par>
                          <p:cTn id="130" fill="hold">
                            <p:stCondLst>
                              <p:cond delay="8000"/>
                            </p:stCondLst>
                            <p:childTnLst>
                              <p:par>
                                <p:cTn id="131" presetID="22" presetClass="entr" presetSubtype="4" fill="hold" grpId="0" nodeType="afterEffect">
                                  <p:stCondLst>
                                    <p:cond delay="0"/>
                                  </p:stCondLst>
                                  <p:childTnLst>
                                    <p:set>
                                      <p:cBhvr>
                                        <p:cTn id="132" dur="1" fill="hold">
                                          <p:stCondLst>
                                            <p:cond delay="0"/>
                                          </p:stCondLst>
                                        </p:cTn>
                                        <p:tgtEl>
                                          <p:spTgt spid="5"/>
                                        </p:tgtEl>
                                        <p:attrNameLst>
                                          <p:attrName>style.visibility</p:attrName>
                                        </p:attrNameLst>
                                      </p:cBhvr>
                                      <p:to>
                                        <p:strVal val="visible"/>
                                      </p:to>
                                    </p:set>
                                    <p:animEffect transition="in" filter="wipe(down)">
                                      <p:cBhvr>
                                        <p:cTn id="133" dur="500"/>
                                        <p:tgtEl>
                                          <p:spTgt spid="5"/>
                                        </p:tgtEl>
                                      </p:cBhvr>
                                    </p:animEffect>
                                  </p:childTnLst>
                                </p:cTn>
                              </p:par>
                            </p:childTnLst>
                          </p:cTn>
                        </p:par>
                        <p:par>
                          <p:cTn id="134" fill="hold">
                            <p:stCondLst>
                              <p:cond delay="8500"/>
                            </p:stCondLst>
                            <p:childTnLst>
                              <p:par>
                                <p:cTn id="135" presetID="1" presetClass="emph" presetSubtype="2" repeatCount="3000" accel="42857" decel="57143" autoRev="1" fill="hold" nodeType="afterEffect">
                                  <p:stCondLst>
                                    <p:cond delay="0"/>
                                  </p:stCondLst>
                                  <p:childTnLst>
                                    <p:animClr clrSpc="rgb" dir="cw">
                                      <p:cBhvr>
                                        <p:cTn id="136" dur="67" fill="hold"/>
                                        <p:tgtEl>
                                          <p:spTgt spid="5"/>
                                        </p:tgtEl>
                                        <p:attrNameLst>
                                          <p:attrName>fillcolor</p:attrName>
                                        </p:attrNameLst>
                                      </p:cBhvr>
                                      <p:to>
                                        <a:srgbClr val="FEE5B4"/>
                                      </p:to>
                                    </p:animClr>
                                    <p:set>
                                      <p:cBhvr>
                                        <p:cTn id="137" dur="67" fill="hold"/>
                                        <p:tgtEl>
                                          <p:spTgt spid="5"/>
                                        </p:tgtEl>
                                        <p:attrNameLst>
                                          <p:attrName>fill.type</p:attrName>
                                        </p:attrNameLst>
                                      </p:cBhvr>
                                      <p:to>
                                        <p:strVal val="solid"/>
                                      </p:to>
                                    </p:set>
                                    <p:set>
                                      <p:cBhvr>
                                        <p:cTn id="138" dur="67" fill="hold"/>
                                        <p:tgtEl>
                                          <p:spTgt spid="5"/>
                                        </p:tgtEl>
                                        <p:attrNameLst>
                                          <p:attrName>fill.on</p:attrName>
                                        </p:attrNameLst>
                                      </p:cBhvr>
                                      <p:to>
                                        <p:strVal val="true"/>
                                      </p:to>
                                    </p:set>
                                  </p:childTnLst>
                                </p:cTn>
                              </p:par>
                            </p:childTnLst>
                          </p:cTn>
                        </p:par>
                        <p:par>
                          <p:cTn id="139" fill="hold">
                            <p:stCondLst>
                              <p:cond delay="8902"/>
                            </p:stCondLst>
                            <p:childTnLst>
                              <p:par>
                                <p:cTn id="140" presetID="7" presetClass="emph" presetSubtype="2" fill="hold" grpId="1" nodeType="afterEffect">
                                  <p:stCondLst>
                                    <p:cond delay="0"/>
                                  </p:stCondLst>
                                  <p:childTnLst>
                                    <p:animClr clrSpc="rgb" dir="cw">
                                      <p:cBhvr>
                                        <p:cTn id="141" dur="500" fill="hold"/>
                                        <p:tgtEl>
                                          <p:spTgt spid="107"/>
                                        </p:tgtEl>
                                        <p:attrNameLst>
                                          <p:attrName>stroke.color</p:attrName>
                                        </p:attrNameLst>
                                      </p:cBhvr>
                                      <p:to>
                                        <a:schemeClr val="accent2"/>
                                      </p:to>
                                    </p:animClr>
                                    <p:set>
                                      <p:cBhvr>
                                        <p:cTn id="142" dur="500" fill="hold"/>
                                        <p:tgtEl>
                                          <p:spTgt spid="10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24" grpId="0" animBg="1"/>
      <p:bldP spid="225" grpId="0" animBg="1"/>
      <p:bldP spid="90" grpId="0"/>
      <p:bldP spid="4" grpId="0" animBg="1"/>
      <p:bldP spid="32" grpId="0" animBg="1"/>
      <p:bldP spid="92" grpId="0"/>
      <p:bldP spid="93" grpId="0"/>
      <p:bldP spid="94" grpId="0"/>
      <p:bldP spid="95" grpId="0"/>
      <p:bldP spid="96" grpId="0"/>
      <p:bldP spid="97" grpId="0"/>
      <p:bldP spid="107" grpId="0" animBg="1"/>
      <p:bldP spid="107" grpId="1" animBg="1"/>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2255</TotalTime>
  <Words>1215</Words>
  <Application>Microsoft Office PowerPoint</Application>
  <PresentationFormat>Apresentação na tela (16:9)</PresentationFormat>
  <Paragraphs>282</Paragraphs>
  <Slides>18</Slides>
  <Notes>5</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Meu Estúdio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www.meuestudio.com.br</dc:creator>
  <cp:lastModifiedBy>victor.villa</cp:lastModifiedBy>
  <cp:revision>187</cp:revision>
  <dcterms:created xsi:type="dcterms:W3CDTF">2014-10-01T18:27:59Z</dcterms:created>
  <dcterms:modified xsi:type="dcterms:W3CDTF">2016-03-29T20:52:01Z</dcterms:modified>
</cp:coreProperties>
</file>